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80" r:id="rId3"/>
    <p:sldId id="294" r:id="rId4"/>
    <p:sldId id="257" r:id="rId5"/>
    <p:sldId id="258" r:id="rId6"/>
    <p:sldId id="259" r:id="rId7"/>
    <p:sldId id="270" r:id="rId8"/>
    <p:sldId id="271" r:id="rId9"/>
    <p:sldId id="272" r:id="rId10"/>
    <p:sldId id="292" r:id="rId11"/>
    <p:sldId id="260" r:id="rId12"/>
    <p:sldId id="293" r:id="rId13"/>
    <p:sldId id="261" r:id="rId14"/>
    <p:sldId id="262" r:id="rId15"/>
    <p:sldId id="263" r:id="rId16"/>
    <p:sldId id="264" r:id="rId17"/>
    <p:sldId id="279" r:id="rId18"/>
    <p:sldId id="291" r:id="rId19"/>
    <p:sldId id="295" r:id="rId20"/>
    <p:sldId id="296" r:id="rId21"/>
    <p:sldId id="297" r:id="rId22"/>
    <p:sldId id="268" r:id="rId23"/>
    <p:sldId id="277" r:id="rId24"/>
    <p:sldId id="278" r:id="rId25"/>
    <p:sldId id="275" r:id="rId26"/>
    <p:sldId id="276" r:id="rId27"/>
    <p:sldId id="265" r:id="rId28"/>
    <p:sldId id="274" r:id="rId29"/>
    <p:sldId id="266" r:id="rId30"/>
    <p:sldId id="267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392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AB630072-CD36-437A-9900-3905A5992848}" type="datetimeFigureOut">
              <a:rPr lang="nl-NL" smtClean="0"/>
              <a:pPr/>
              <a:t>9-12-2014</a:t>
            </a:fld>
            <a:endParaRPr lang="nl-NL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nl-NL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0B9FFB-795F-4BBC-A2E4-CC67F5B543A0}" type="slidenum">
              <a:rPr lang="nl-NL" smtClean="0"/>
              <a:pPr/>
              <a:t>‹#›</a:t>
            </a:fld>
            <a:endParaRPr lang="nl-N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B630072-CD36-437A-9900-3905A5992848}" type="datetimeFigureOut">
              <a:rPr lang="nl-NL" smtClean="0"/>
              <a:pPr/>
              <a:t>9-12-2014</a:t>
            </a:fld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0B9FFB-795F-4BBC-A2E4-CC67F5B543A0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AB630072-CD36-437A-9900-3905A5992848}" type="datetimeFigureOut">
              <a:rPr lang="nl-NL" smtClean="0"/>
              <a:pPr/>
              <a:t>9-12-2014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nl-NL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0B9FFB-795F-4BBC-A2E4-CC67F5B543A0}" type="slidenum">
              <a:rPr lang="nl-NL" smtClean="0"/>
              <a:pPr/>
              <a:t>‹#›</a:t>
            </a:fld>
            <a:endParaRPr lang="nl-N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30072-CD36-437A-9900-3905A5992848}" type="datetimeFigureOut">
              <a:rPr lang="nl-NL" smtClean="0"/>
              <a:pPr/>
              <a:t>9-12-2014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B9FFB-795F-4BBC-A2E4-CC67F5B543A0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30072-CD36-437A-9900-3905A5992848}" type="datetimeFigureOut">
              <a:rPr lang="nl-NL" smtClean="0"/>
              <a:pPr/>
              <a:t>9-12-2014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B9FFB-795F-4BBC-A2E4-CC67F5B543A0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B630072-CD36-437A-9900-3905A5992848}" type="datetimeFigureOut">
              <a:rPr lang="nl-NL" smtClean="0"/>
              <a:pPr/>
              <a:t>9-12-2014</a:t>
            </a:fld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0B9FFB-795F-4BBC-A2E4-CC67F5B543A0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30072-CD36-437A-9900-3905A5992848}" type="datetimeFigureOut">
              <a:rPr lang="nl-NL" smtClean="0"/>
              <a:pPr/>
              <a:t>9-12-2014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B9FFB-795F-4BBC-A2E4-CC67F5B543A0}" type="slidenum">
              <a:rPr lang="nl-NL" smtClean="0"/>
              <a:pPr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B630072-CD36-437A-9900-3905A5992848}" type="datetimeFigureOut">
              <a:rPr lang="nl-NL" smtClean="0"/>
              <a:pPr/>
              <a:t>9-12-2014</a:t>
            </a:fld>
            <a:endParaRPr lang="nl-NL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0B9FFB-795F-4BBC-A2E4-CC67F5B543A0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nl-N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B630072-CD36-437A-9900-3905A5992848}" type="datetimeFigureOut">
              <a:rPr lang="nl-NL" smtClean="0"/>
              <a:pPr/>
              <a:t>9-12-2014</a:t>
            </a:fld>
            <a:endParaRPr lang="nl-NL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0B9FFB-795F-4BBC-A2E4-CC67F5B543A0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30072-CD36-437A-9900-3905A5992848}" type="datetimeFigureOut">
              <a:rPr lang="nl-NL" smtClean="0"/>
              <a:pPr/>
              <a:t>9-12-2014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B9FFB-795F-4BBC-A2E4-CC67F5B543A0}" type="slidenum">
              <a:rPr lang="nl-NL" smtClean="0"/>
              <a:pPr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30072-CD36-437A-9900-3905A5992848}" type="datetimeFigureOut">
              <a:rPr lang="nl-NL" smtClean="0"/>
              <a:pPr/>
              <a:t>9-12-2014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B9FFB-795F-4BBC-A2E4-CC67F5B543A0}" type="slidenum">
              <a:rPr lang="nl-NL" smtClean="0"/>
              <a:pPr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AB630072-CD36-437A-9900-3905A5992848}" type="datetimeFigureOut">
              <a:rPr lang="nl-NL" smtClean="0"/>
              <a:pPr/>
              <a:t>9-12-2014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B0B9FFB-795F-4BBC-A2E4-CC67F5B543A0}" type="slidenum">
              <a:rPr lang="nl-NL" smtClean="0"/>
              <a:pPr/>
              <a:t>‹#›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763688" y="2132856"/>
            <a:ext cx="7056784" cy="1470025"/>
          </a:xfrm>
        </p:spPr>
        <p:txBody>
          <a:bodyPr>
            <a:normAutofit/>
          </a:bodyPr>
          <a:lstStyle/>
          <a:p>
            <a:r>
              <a:rPr lang="nl-NL" dirty="0" smtClean="0"/>
              <a:t>Cognitive Behavior Therapy &amp;</a:t>
            </a:r>
            <a:br>
              <a:rPr lang="nl-NL" dirty="0" smtClean="0"/>
            </a:br>
            <a:r>
              <a:rPr lang="nl-NL" dirty="0" smtClean="0"/>
              <a:t>Drama Therapy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i="1" dirty="0" smtClean="0"/>
              <a:t>Makram Shashtawy, Msc Clinical Psychology</a:t>
            </a:r>
          </a:p>
          <a:p>
            <a:endParaRPr lang="nl-NL" i="1" dirty="0"/>
          </a:p>
        </p:txBody>
      </p:sp>
    </p:spTree>
    <p:extLst>
      <p:ext uri="{BB962C8B-B14F-4D97-AF65-F5344CB8AC3E}">
        <p14:creationId xmlns:p14="http://schemas.microsoft.com/office/powerpoint/2010/main" xmlns="" val="3743069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Program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nl-NL" dirty="0" smtClean="0"/>
              <a:t>Introduction </a:t>
            </a:r>
            <a:endParaRPr lang="nl-NL" dirty="0" smtClean="0"/>
          </a:p>
          <a:p>
            <a:r>
              <a:rPr lang="nl-NL" dirty="0" smtClean="0"/>
              <a:t>Doorbell exercise</a:t>
            </a:r>
            <a:endParaRPr lang="nl-NL" dirty="0" smtClean="0"/>
          </a:p>
          <a:p>
            <a:r>
              <a:rPr lang="nl-NL" dirty="0" smtClean="0"/>
              <a:t>CBT</a:t>
            </a:r>
            <a:endParaRPr lang="nl-NL" dirty="0" smtClean="0"/>
          </a:p>
          <a:p>
            <a:r>
              <a:rPr lang="nl-NL" dirty="0" smtClean="0"/>
              <a:t>Thought distortions</a:t>
            </a:r>
          </a:p>
          <a:p>
            <a:r>
              <a:rPr lang="nl-NL" dirty="0" smtClean="0"/>
              <a:t>Drama Therapy</a:t>
            </a:r>
          </a:p>
          <a:p>
            <a:r>
              <a:rPr lang="nl-NL" dirty="0" smtClean="0"/>
              <a:t>Bus of emotions</a:t>
            </a:r>
          </a:p>
          <a:p>
            <a:r>
              <a:rPr lang="nl-NL" dirty="0" smtClean="0"/>
              <a:t>Psychodrama </a:t>
            </a:r>
            <a:r>
              <a:rPr lang="nl-NL" dirty="0" smtClean="0"/>
              <a:t>– Thechniques</a:t>
            </a:r>
          </a:p>
          <a:p>
            <a:r>
              <a:rPr lang="nl-NL" dirty="0" smtClean="0"/>
              <a:t>Exposure</a:t>
            </a:r>
          </a:p>
          <a:p>
            <a:r>
              <a:rPr lang="nl-NL" dirty="0" smtClean="0"/>
              <a:t>Exposure within Drama Therapy</a:t>
            </a:r>
          </a:p>
          <a:p>
            <a:r>
              <a:rPr lang="nl-NL" dirty="0" smtClean="0"/>
              <a:t>How to implement?</a:t>
            </a:r>
          </a:p>
          <a:p>
            <a:r>
              <a:rPr lang="nl-NL" dirty="0" smtClean="0"/>
              <a:t>Questions and Anwsers/Discussion</a:t>
            </a:r>
          </a:p>
          <a:p>
            <a:endParaRPr lang="nl-NL" dirty="0" smtClean="0"/>
          </a:p>
          <a:p>
            <a:endParaRPr lang="nl-NL" dirty="0" smtClean="0"/>
          </a:p>
          <a:p>
            <a:endParaRPr lang="nl-NL" dirty="0" smtClean="0"/>
          </a:p>
          <a:p>
            <a:endParaRPr lang="nl-NL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Doorbell Exercise</a:t>
            </a:r>
            <a:endParaRPr lang="nl-NL" dirty="0"/>
          </a:p>
        </p:txBody>
      </p:sp>
      <p:pic>
        <p:nvPicPr>
          <p:cNvPr id="4098" name="Picture 2" descr="http://catholiclane.com/wp-content/uploads/Ringing-doorbe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2564904"/>
            <a:ext cx="3705225" cy="2466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 smtClean="0"/>
              <a:t>Starting point CBT</a:t>
            </a:r>
            <a:br>
              <a:rPr lang="nl-NL" dirty="0" smtClean="0"/>
            </a:b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nl-NL" dirty="0" smtClean="0"/>
          </a:p>
          <a:p>
            <a:pPr marL="0" indent="0">
              <a:buNone/>
            </a:pPr>
            <a:r>
              <a:rPr lang="nl-NL" dirty="0" smtClean="0"/>
              <a:t>Not the situation itself, but the way people interpret the situation determine how they will feel and behave. </a:t>
            </a:r>
            <a:endParaRPr lang="nl-NL" dirty="0"/>
          </a:p>
          <a:p>
            <a:pPr marL="0" indent="0">
              <a:buNone/>
            </a:pPr>
            <a:endParaRPr lang="nl-NL" dirty="0" smtClean="0"/>
          </a:p>
        </p:txBody>
      </p:sp>
      <p:pic>
        <p:nvPicPr>
          <p:cNvPr id="22530" name="Picture 2" descr="http://blogs.psychcentral.com/weightless/files/2011/10/thoughts-e13179455851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0" y="3140792"/>
            <a:ext cx="2892849" cy="353649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668330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Difference with behaviour therapy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nl-NL" dirty="0" smtClean="0"/>
              <a:t>Behaviour therapy:</a:t>
            </a:r>
          </a:p>
          <a:p>
            <a:pPr marL="0" indent="0">
              <a:buNone/>
            </a:pPr>
            <a:r>
              <a:rPr lang="nl-NL" dirty="0" smtClean="0"/>
              <a:t>Essention is behavioral change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 smtClean="0"/>
          </a:p>
          <a:p>
            <a:pPr>
              <a:buFont typeface="Arial" charset="0"/>
              <a:buChar char="•"/>
            </a:pPr>
            <a:r>
              <a:rPr lang="nl-NL" dirty="0" smtClean="0"/>
              <a:t>Cognitive therapy:</a:t>
            </a:r>
          </a:p>
          <a:p>
            <a:pPr marL="0" indent="0">
              <a:buNone/>
            </a:pPr>
            <a:r>
              <a:rPr lang="nl-NL" dirty="0" smtClean="0"/>
              <a:t>Behaviour is being used to challenge the automatic thoughts. Goal is to get new and more adequate information. </a:t>
            </a:r>
            <a:endParaRPr lang="nl-NL" dirty="0"/>
          </a:p>
          <a:p>
            <a:pPr marL="0" indent="0">
              <a:buNone/>
            </a:pPr>
            <a:endParaRPr lang="nl-NL" dirty="0" smtClean="0"/>
          </a:p>
          <a:p>
            <a:pPr marL="0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xmlns="" val="2380061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3 Levels of Thought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nl-NL" dirty="0" smtClean="0"/>
              <a:t>Core believes</a:t>
            </a:r>
          </a:p>
          <a:p>
            <a:pPr marL="0" indent="0">
              <a:buNone/>
            </a:pPr>
            <a:r>
              <a:rPr lang="nl-NL" dirty="0" smtClean="0"/>
              <a:t>Fundamental believes about yourself, others, the world and the future. Jung called these schemas or core believes</a:t>
            </a:r>
          </a:p>
          <a:p>
            <a:pPr marL="0" indent="0">
              <a:buNone/>
            </a:pPr>
            <a:endParaRPr lang="nl-NL" dirty="0"/>
          </a:p>
          <a:p>
            <a:pPr>
              <a:buFont typeface="Arial" charset="0"/>
              <a:buChar char="•"/>
            </a:pPr>
            <a:r>
              <a:rPr lang="nl-NL" dirty="0" smtClean="0"/>
              <a:t>Automatic thoughts</a:t>
            </a:r>
          </a:p>
          <a:p>
            <a:pPr marL="0" indent="0">
              <a:buNone/>
            </a:pPr>
            <a:r>
              <a:rPr lang="nl-NL" dirty="0" smtClean="0"/>
              <a:t>Words and images in specific situations</a:t>
            </a:r>
          </a:p>
          <a:p>
            <a:pPr marL="0" indent="0">
              <a:buNone/>
            </a:pPr>
            <a:endParaRPr lang="nl-NL" dirty="0"/>
          </a:p>
          <a:p>
            <a:pPr>
              <a:buFont typeface="Arial" charset="0"/>
              <a:buChar char="•"/>
            </a:pPr>
            <a:r>
              <a:rPr lang="nl-NL" dirty="0" smtClean="0"/>
              <a:t>Intermediair assumptions</a:t>
            </a:r>
          </a:p>
          <a:p>
            <a:pPr marL="0" indent="0">
              <a:buNone/>
            </a:pPr>
            <a:r>
              <a:rPr lang="nl-NL" dirty="0" smtClean="0"/>
              <a:t>Reasoning, strategies (avoiding negative experiences), assumptions.This connects the core believes with the automatic thoughts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xmlns="" val="1570269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Thought distortions/Errors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i="1" dirty="0" smtClean="0"/>
              <a:t>All or nothing: </a:t>
            </a:r>
            <a:r>
              <a:rPr lang="nl-NL" dirty="0" smtClean="0"/>
              <a:t>“if I don’t get an A on my exam, I’m worthless”</a:t>
            </a:r>
          </a:p>
          <a:p>
            <a:endParaRPr lang="nl-NL" dirty="0" smtClean="0"/>
          </a:p>
          <a:p>
            <a:r>
              <a:rPr lang="nl-NL" i="1" dirty="0" smtClean="0"/>
              <a:t>Disaster thinking</a:t>
            </a:r>
            <a:r>
              <a:rPr lang="nl-NL" dirty="0" smtClean="0"/>
              <a:t>: “I will never make it”</a:t>
            </a:r>
          </a:p>
          <a:p>
            <a:endParaRPr lang="nl-NL" i="1" dirty="0" smtClean="0"/>
          </a:p>
          <a:p>
            <a:r>
              <a:rPr lang="nl-NL" i="1" dirty="0" smtClean="0"/>
              <a:t>Disqualifying positive thoughts: </a:t>
            </a:r>
            <a:r>
              <a:rPr lang="nl-NL" dirty="0" smtClean="0"/>
              <a:t>“I was lucky”</a:t>
            </a:r>
          </a:p>
          <a:p>
            <a:endParaRPr lang="nl-NL" i="1" dirty="0" smtClean="0"/>
          </a:p>
          <a:p>
            <a:r>
              <a:rPr lang="nl-NL" i="1" dirty="0" smtClean="0"/>
              <a:t>Emotional reasoning:</a:t>
            </a:r>
            <a:r>
              <a:rPr lang="nl-NL" dirty="0" smtClean="0"/>
              <a:t> “I just feel it’s like that”</a:t>
            </a:r>
          </a:p>
          <a:p>
            <a:pPr>
              <a:buNone/>
            </a:pPr>
            <a:endParaRPr lang="nl-NL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Thought distortions/Errors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i="1" dirty="0" smtClean="0"/>
              <a:t>Stigmatize:</a:t>
            </a:r>
            <a:r>
              <a:rPr lang="nl-NL" dirty="0" smtClean="0"/>
              <a:t> “I’m a worthless person”</a:t>
            </a:r>
          </a:p>
          <a:p>
            <a:endParaRPr lang="nl-NL" dirty="0" smtClean="0"/>
          </a:p>
          <a:p>
            <a:r>
              <a:rPr lang="nl-NL" i="1" dirty="0" smtClean="0"/>
              <a:t>Exaggerate/minimalize:</a:t>
            </a:r>
            <a:r>
              <a:rPr lang="nl-NL" dirty="0" smtClean="0"/>
              <a:t> “If I get a B, it means i’m stupid. If i get an A it doesn’t mean i’m smart”</a:t>
            </a:r>
          </a:p>
          <a:p>
            <a:endParaRPr lang="nl-NL" dirty="0" smtClean="0"/>
          </a:p>
          <a:p>
            <a:r>
              <a:rPr lang="nl-NL" i="1" dirty="0" smtClean="0"/>
              <a:t>Selective attention:</a:t>
            </a:r>
            <a:r>
              <a:rPr lang="nl-NL" dirty="0" smtClean="0"/>
              <a:t> more attention towards negative things (Exercise)</a:t>
            </a:r>
          </a:p>
          <a:p>
            <a:endParaRPr lang="nl-NL" dirty="0"/>
          </a:p>
          <a:p>
            <a:r>
              <a:rPr lang="nl-NL" i="1" dirty="0" smtClean="0"/>
              <a:t>Mind Reading:</a:t>
            </a:r>
            <a:r>
              <a:rPr lang="nl-NL" dirty="0" smtClean="0"/>
              <a:t> “He thinks I’m stupid”</a:t>
            </a:r>
          </a:p>
          <a:p>
            <a:pPr>
              <a:buNone/>
            </a:pPr>
            <a:endParaRPr lang="nl-NL" i="1" dirty="0" smtClean="0"/>
          </a:p>
          <a:p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Thought distortions/Errors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i="1" dirty="0" smtClean="0"/>
              <a:t>Generalize:</a:t>
            </a:r>
            <a:r>
              <a:rPr lang="nl-NL" dirty="0" smtClean="0"/>
              <a:t> “Because I didn’t feel comfortable at that party, means I can’t make any friends”</a:t>
            </a:r>
          </a:p>
          <a:p>
            <a:endParaRPr lang="nl-NL" dirty="0"/>
          </a:p>
          <a:p>
            <a:r>
              <a:rPr lang="nl-NL" i="1" dirty="0" smtClean="0"/>
              <a:t>Personalize: “</a:t>
            </a:r>
            <a:r>
              <a:rPr lang="nl-NL" dirty="0" smtClean="0"/>
              <a:t>The meganic acted like that because he doesn’t like me”</a:t>
            </a:r>
          </a:p>
          <a:p>
            <a:endParaRPr lang="nl-NL" dirty="0"/>
          </a:p>
          <a:p>
            <a:r>
              <a:rPr lang="nl-NL" i="1" dirty="0" smtClean="0"/>
              <a:t>Must/Have to be/ Should: </a:t>
            </a:r>
            <a:r>
              <a:rPr lang="nl-NL" dirty="0" smtClean="0"/>
              <a:t>“People who make mistakes on work must be fired” </a:t>
            </a:r>
          </a:p>
          <a:p>
            <a:endParaRPr lang="nl-NL" i="1" dirty="0"/>
          </a:p>
          <a:p>
            <a:pPr>
              <a:buNone/>
            </a:pPr>
            <a:endParaRPr lang="nl-NL" i="1" dirty="0" smtClean="0"/>
          </a:p>
          <a:p>
            <a:endParaRPr lang="nl-NL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Thought distortions/Errors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nl-NL" dirty="0" smtClean="0"/>
          </a:p>
          <a:p>
            <a:endParaRPr lang="nl-NL" dirty="0"/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 cstate="print"/>
          <a:srcRect l="9150" t="5901" r="10526" b="5901"/>
          <a:stretch>
            <a:fillRect/>
          </a:stretch>
        </p:blipFill>
        <p:spPr bwMode="auto">
          <a:xfrm>
            <a:off x="683568" y="1844824"/>
            <a:ext cx="7453336" cy="4603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Critical Experience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nl-NL" dirty="0" smtClean="0"/>
              <a:t>Activation of core believe which will be seen in the automatic thought</a:t>
            </a:r>
          </a:p>
          <a:p>
            <a:r>
              <a:rPr lang="nl-NL" dirty="0" smtClean="0"/>
              <a:t>Negative feelings</a:t>
            </a:r>
          </a:p>
          <a:p>
            <a:r>
              <a:rPr lang="nl-NL" dirty="0" smtClean="0"/>
              <a:t>Body sensations</a:t>
            </a:r>
          </a:p>
          <a:p>
            <a:r>
              <a:rPr lang="nl-NL" dirty="0" smtClean="0"/>
              <a:t>Behaviour</a:t>
            </a:r>
          </a:p>
          <a:p>
            <a:r>
              <a:rPr lang="nl-NL" dirty="0" smtClean="0"/>
              <a:t>New (disfunctional) Thoughts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xmlns="" val="3794573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 cstate="print"/>
          <a:srcRect l="20963" t="18500" r="21157" b="9051"/>
          <a:stretch>
            <a:fillRect/>
          </a:stretch>
        </p:blipFill>
        <p:spPr bwMode="auto">
          <a:xfrm>
            <a:off x="179512" y="620688"/>
            <a:ext cx="8386323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Features of CBT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nl-NL" dirty="0" smtClean="0"/>
              <a:t>Complain focused</a:t>
            </a:r>
          </a:p>
          <a:p>
            <a:r>
              <a:rPr lang="nl-NL" dirty="0" smtClean="0"/>
              <a:t>Sessions are according to a strict structure</a:t>
            </a:r>
          </a:p>
          <a:p>
            <a:r>
              <a:rPr lang="nl-NL" dirty="0" smtClean="0"/>
              <a:t>Home work assignments are important</a:t>
            </a:r>
          </a:p>
          <a:p>
            <a:endParaRPr lang="nl-NL" dirty="0" smtClean="0"/>
          </a:p>
          <a:p>
            <a:r>
              <a:rPr lang="nl-NL" dirty="0" smtClean="0"/>
              <a:t>Educational</a:t>
            </a:r>
          </a:p>
          <a:p>
            <a:r>
              <a:rPr lang="nl-NL" dirty="0" smtClean="0"/>
              <a:t>Relation is for as far as possible equal</a:t>
            </a:r>
          </a:p>
          <a:p>
            <a:r>
              <a:rPr lang="nl-NL" dirty="0" smtClean="0"/>
              <a:t>Cooperation is essential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xmlns="" val="2773637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Experiential Techniques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nl-NL" dirty="0" smtClean="0"/>
              <a:t>Exposure</a:t>
            </a:r>
          </a:p>
          <a:p>
            <a:r>
              <a:rPr lang="nl-NL" dirty="0" smtClean="0"/>
              <a:t>Behaviour Experiments</a:t>
            </a:r>
          </a:p>
          <a:p>
            <a:r>
              <a:rPr lang="nl-NL" dirty="0" smtClean="0"/>
              <a:t>Imagination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xmlns="" val="1684619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Exposure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nl-NL" dirty="0" smtClean="0"/>
              <a:t>Habituation and extinction</a:t>
            </a:r>
          </a:p>
          <a:p>
            <a:pPr lvl="1"/>
            <a:r>
              <a:rPr lang="nl-NL" dirty="0" smtClean="0"/>
              <a:t>Reduce/extinction of fear</a:t>
            </a:r>
          </a:p>
          <a:p>
            <a:pPr lvl="1"/>
            <a:r>
              <a:rPr lang="nl-NL" dirty="0" smtClean="0"/>
              <a:t>Break the cycle of avoiding behavior</a:t>
            </a:r>
          </a:p>
          <a:p>
            <a:pPr lvl="1"/>
            <a:endParaRPr lang="nl-NL" dirty="0"/>
          </a:p>
          <a:p>
            <a:r>
              <a:rPr lang="nl-NL" dirty="0" smtClean="0"/>
              <a:t>Time is important</a:t>
            </a:r>
          </a:p>
          <a:p>
            <a:pPr lvl="1"/>
            <a:r>
              <a:rPr lang="nl-NL" dirty="0" smtClean="0"/>
              <a:t>Stay in the situation untill the level of tension/fear drops</a:t>
            </a:r>
          </a:p>
          <a:p>
            <a:pPr lvl="1"/>
            <a:endParaRPr lang="nl-NL" dirty="0"/>
          </a:p>
          <a:p>
            <a:pPr marL="457200" lvl="1" indent="0">
              <a:buNone/>
            </a:pPr>
            <a:endParaRPr lang="nl-NL" dirty="0" smtClean="0"/>
          </a:p>
        </p:txBody>
      </p:sp>
    </p:spTree>
    <p:extLst>
      <p:ext uri="{BB962C8B-B14F-4D97-AF65-F5344CB8AC3E}">
        <p14:creationId xmlns:p14="http://schemas.microsoft.com/office/powerpoint/2010/main" xmlns="" val="3336221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Important with exposure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nl-NL" dirty="0" smtClean="0"/>
              <a:t>Rationale </a:t>
            </a:r>
          </a:p>
          <a:p>
            <a:r>
              <a:rPr lang="nl-NL" dirty="0" smtClean="0"/>
              <a:t>Fear hierarchy</a:t>
            </a:r>
          </a:p>
          <a:p>
            <a:r>
              <a:rPr lang="nl-NL" dirty="0" smtClean="0"/>
              <a:t>SUD- score</a:t>
            </a:r>
          </a:p>
          <a:p>
            <a:endParaRPr lang="nl-NL" dirty="0" smtClean="0"/>
          </a:p>
          <a:p>
            <a:r>
              <a:rPr lang="nl-NL" i="1" dirty="0" smtClean="0"/>
              <a:t>* Subjectives Units of Disturbance</a:t>
            </a:r>
            <a:endParaRPr lang="nl-NL" i="1" dirty="0"/>
          </a:p>
        </p:txBody>
      </p:sp>
    </p:spTree>
    <p:extLst>
      <p:ext uri="{BB962C8B-B14F-4D97-AF65-F5344CB8AC3E}">
        <p14:creationId xmlns:p14="http://schemas.microsoft.com/office/powerpoint/2010/main" xmlns="" val="3617803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Drama therapy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nl-NL" u="sng" dirty="0" smtClean="0"/>
              <a:t>Jacob Levy Moreno (1914)</a:t>
            </a:r>
          </a:p>
          <a:p>
            <a:endParaRPr lang="nl-NL" dirty="0" smtClean="0"/>
          </a:p>
          <a:p>
            <a:r>
              <a:rPr lang="nl-NL" dirty="0" smtClean="0"/>
              <a:t>Warm up</a:t>
            </a:r>
          </a:p>
          <a:p>
            <a:endParaRPr lang="nl-NL" dirty="0" smtClean="0"/>
          </a:p>
          <a:p>
            <a:r>
              <a:rPr lang="nl-NL" dirty="0" smtClean="0"/>
              <a:t>Action </a:t>
            </a:r>
          </a:p>
          <a:p>
            <a:endParaRPr lang="nl-NL" dirty="0" smtClean="0"/>
          </a:p>
          <a:p>
            <a:r>
              <a:rPr lang="nl-NL" dirty="0" smtClean="0"/>
              <a:t>Closure</a:t>
            </a:r>
            <a:endParaRPr lang="nl-NL" dirty="0"/>
          </a:p>
        </p:txBody>
      </p:sp>
      <p:pic>
        <p:nvPicPr>
          <p:cNvPr id="13314" name="Picture 2" descr="https://d3n8a8pro7vhmx.cloudfront.net/secularityusa/pages/40/attachments/original/1392586941/01.png?139258694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3212976"/>
            <a:ext cx="2025917" cy="22120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Drama therapy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nl-NL" dirty="0" smtClean="0"/>
              <a:t>Big part of effect lies in the dramatic projection (</a:t>
            </a:r>
            <a:r>
              <a:rPr lang="nl-NL" i="1" dirty="0" smtClean="0"/>
              <a:t>Jones, 1996</a:t>
            </a:r>
            <a:r>
              <a:rPr lang="nl-NL" dirty="0" smtClean="0"/>
              <a:t>)</a:t>
            </a:r>
          </a:p>
          <a:p>
            <a:r>
              <a:rPr lang="nl-NL" dirty="0" smtClean="0"/>
              <a:t>Makes it possible to externalize inner conflicts</a:t>
            </a:r>
          </a:p>
          <a:p>
            <a:endParaRPr lang="nl-NL" dirty="0" smtClean="0"/>
          </a:p>
          <a:p>
            <a:r>
              <a:rPr lang="nl-NL" dirty="0" smtClean="0"/>
              <a:t>By using small toys, puppets and masks or role play </a:t>
            </a:r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Indications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nl-NL" b="1" dirty="0" smtClean="0"/>
              <a:t>Cognitive Problems</a:t>
            </a:r>
          </a:p>
          <a:p>
            <a:pPr>
              <a:buNone/>
            </a:pPr>
            <a:r>
              <a:rPr lang="nl-NL" u="sng" dirty="0" smtClean="0"/>
              <a:t>Goals:</a:t>
            </a:r>
            <a:r>
              <a:rPr lang="nl-NL" dirty="0" smtClean="0"/>
              <a:t> </a:t>
            </a:r>
          </a:p>
          <a:p>
            <a:pPr>
              <a:buFont typeface="Arial" charset="0"/>
              <a:buChar char="•"/>
            </a:pPr>
            <a:r>
              <a:rPr lang="nl-NL" dirty="0" smtClean="0"/>
              <a:t>Connect thinking, feeling and acting</a:t>
            </a:r>
          </a:p>
          <a:p>
            <a:pPr>
              <a:buFont typeface="Arial" charset="0"/>
              <a:buChar char="•"/>
            </a:pPr>
            <a:r>
              <a:rPr lang="nl-NL" dirty="0" smtClean="0"/>
              <a:t>Knowing the difference between interpretation and observation</a:t>
            </a:r>
          </a:p>
          <a:p>
            <a:pPr>
              <a:buFont typeface="Arial" charset="0"/>
              <a:buChar char="•"/>
            </a:pPr>
            <a:r>
              <a:rPr lang="nl-NL" dirty="0" smtClean="0"/>
              <a:t>Creating structure in thinking</a:t>
            </a:r>
          </a:p>
          <a:p>
            <a:pPr>
              <a:buFont typeface="Arial" charset="0"/>
              <a:buChar char="•"/>
            </a:pPr>
            <a:r>
              <a:rPr lang="nl-NL" dirty="0" smtClean="0"/>
              <a:t>Control of impulses</a:t>
            </a:r>
          </a:p>
          <a:p>
            <a:pPr>
              <a:buFont typeface="Arial" charset="0"/>
              <a:buChar char="•"/>
            </a:pPr>
            <a:r>
              <a:rPr lang="nl-NL" dirty="0" smtClean="0"/>
              <a:t>Increase concentration</a:t>
            </a:r>
          </a:p>
          <a:p>
            <a:pPr>
              <a:buFont typeface="Arial" charset="0"/>
              <a:buChar char="•"/>
            </a:pPr>
            <a:endParaRPr lang="nl-NL" dirty="0" smtClean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Indications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nl-NL" b="1" dirty="0" smtClean="0"/>
              <a:t>Interaction problems: </a:t>
            </a:r>
          </a:p>
          <a:p>
            <a:pPr>
              <a:buNone/>
            </a:pPr>
            <a:r>
              <a:rPr lang="nl-NL" u="sng" dirty="0" smtClean="0"/>
              <a:t>Goals:</a:t>
            </a:r>
            <a:r>
              <a:rPr lang="nl-NL" dirty="0" smtClean="0"/>
              <a:t> </a:t>
            </a:r>
          </a:p>
          <a:p>
            <a:pPr>
              <a:buFont typeface="Arial" charset="0"/>
              <a:buChar char="•"/>
            </a:pPr>
            <a:r>
              <a:rPr lang="nl-NL" dirty="0" smtClean="0"/>
              <a:t>Create insight in own behaviour and behaviour of others</a:t>
            </a:r>
          </a:p>
          <a:p>
            <a:pPr>
              <a:buFont typeface="Arial" charset="0"/>
              <a:buChar char="•"/>
            </a:pPr>
            <a:r>
              <a:rPr lang="nl-NL" dirty="0" smtClean="0"/>
              <a:t>Know your limits and </a:t>
            </a:r>
            <a:r>
              <a:rPr lang="nl-NL" dirty="0" smtClean="0"/>
              <a:t>borders</a:t>
            </a:r>
          </a:p>
          <a:p>
            <a:pPr>
              <a:buFont typeface="Arial" charset="0"/>
              <a:buChar char="•"/>
            </a:pPr>
            <a:r>
              <a:rPr lang="nl-NL" dirty="0" smtClean="0"/>
              <a:t>Adjust to the behaviour of the </a:t>
            </a:r>
            <a:r>
              <a:rPr lang="nl-NL" dirty="0" smtClean="0"/>
              <a:t>other</a:t>
            </a:r>
          </a:p>
          <a:p>
            <a:pPr>
              <a:buFont typeface="Arial" charset="0"/>
              <a:buChar char="•"/>
            </a:pPr>
            <a:r>
              <a:rPr lang="nl-NL" dirty="0" smtClean="0"/>
              <a:t>Dare to Take your space</a:t>
            </a:r>
          </a:p>
          <a:p>
            <a:pPr>
              <a:buFont typeface="Arial" charset="0"/>
              <a:buChar char="•"/>
            </a:pPr>
            <a:r>
              <a:rPr lang="nl-NL" dirty="0" smtClean="0"/>
              <a:t>Distance</a:t>
            </a:r>
          </a:p>
          <a:p>
            <a:pPr>
              <a:buFont typeface="Arial" charset="0"/>
              <a:buChar char="•"/>
            </a:pPr>
            <a:endParaRPr lang="nl-NL" dirty="0" smtClean="0"/>
          </a:p>
          <a:p>
            <a:pPr>
              <a:buFont typeface="Arial" charset="0"/>
              <a:buChar char="•"/>
            </a:pPr>
            <a:endParaRPr lang="nl-NL" dirty="0" smtClean="0"/>
          </a:p>
          <a:p>
            <a:pPr>
              <a:buFont typeface="Arial" charset="0"/>
              <a:buChar char="•"/>
            </a:pPr>
            <a:endParaRPr lang="nl-NL" dirty="0" smtClean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Indications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nl-NL" b="1" dirty="0" smtClean="0"/>
              <a:t>Emotional Problems</a:t>
            </a:r>
          </a:p>
          <a:p>
            <a:pPr>
              <a:buNone/>
            </a:pPr>
            <a:r>
              <a:rPr lang="nl-NL" u="sng" dirty="0" smtClean="0"/>
              <a:t>Goals: </a:t>
            </a:r>
          </a:p>
          <a:p>
            <a:pPr>
              <a:buFont typeface="Arial" charset="0"/>
              <a:buChar char="•"/>
            </a:pPr>
            <a:r>
              <a:rPr lang="nl-NL" dirty="0" smtClean="0"/>
              <a:t>Recognize and express emotions</a:t>
            </a:r>
          </a:p>
          <a:p>
            <a:pPr>
              <a:buFont typeface="Arial" charset="0"/>
              <a:buChar char="•"/>
            </a:pPr>
            <a:r>
              <a:rPr lang="nl-NL" dirty="0" smtClean="0"/>
              <a:t>Control emotions</a:t>
            </a:r>
          </a:p>
          <a:p>
            <a:pPr>
              <a:buFont typeface="Arial" charset="0"/>
              <a:buChar char="•"/>
            </a:pPr>
            <a:r>
              <a:rPr lang="nl-NL" dirty="0" smtClean="0"/>
              <a:t>Regulate </a:t>
            </a:r>
            <a:r>
              <a:rPr lang="nl-NL" dirty="0" smtClean="0"/>
              <a:t>emotions</a:t>
            </a:r>
          </a:p>
          <a:p>
            <a:pPr>
              <a:buFont typeface="Arial" charset="0"/>
              <a:buChar char="•"/>
            </a:pPr>
            <a:r>
              <a:rPr lang="nl-NL" dirty="0" smtClean="0"/>
              <a:t>Deal with emotions</a:t>
            </a:r>
          </a:p>
          <a:p>
            <a:pPr>
              <a:buFont typeface="Arial" charset="0"/>
              <a:buChar char="•"/>
            </a:pPr>
            <a:r>
              <a:rPr lang="nl-NL" dirty="0" smtClean="0"/>
              <a:t>Control your impulses</a:t>
            </a:r>
          </a:p>
          <a:p>
            <a:pPr>
              <a:buFont typeface="Arial" charset="0"/>
              <a:buChar char="•"/>
            </a:pPr>
            <a:r>
              <a:rPr lang="nl-NL" dirty="0" smtClean="0"/>
              <a:t>Know how to relax</a:t>
            </a:r>
          </a:p>
          <a:p>
            <a:pPr>
              <a:buFont typeface="Arial" charset="0"/>
              <a:buChar char="•"/>
            </a:pPr>
            <a:endParaRPr lang="nl-NL" dirty="0" smtClean="0"/>
          </a:p>
          <a:p>
            <a:pPr>
              <a:buNone/>
            </a:pPr>
            <a:endParaRPr lang="nl-NL" dirty="0" smtClean="0"/>
          </a:p>
          <a:p>
            <a:pPr>
              <a:buNone/>
            </a:pPr>
            <a:endParaRPr lang="nl-NL" dirty="0" smtClean="0"/>
          </a:p>
          <a:p>
            <a:pPr>
              <a:buFont typeface="Arial" charset="0"/>
              <a:buChar char="•"/>
            </a:pPr>
            <a:endParaRPr lang="nl-NL" dirty="0" smtClean="0"/>
          </a:p>
          <a:p>
            <a:pPr>
              <a:buNone/>
            </a:pPr>
            <a:endParaRPr lang="nl-NL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Bus of Emotions</a:t>
            </a:r>
            <a:endParaRPr lang="nl-NL" dirty="0"/>
          </a:p>
        </p:txBody>
      </p:sp>
      <p:pic>
        <p:nvPicPr>
          <p:cNvPr id="1026" name="Picture 2" descr="http://lbnk.nl/wp-content/uploads/2011/09/Bus_6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988840"/>
            <a:ext cx="4991100" cy="33242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Psychodrama – classical techniques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endParaRPr lang="nl-NL" dirty="0" smtClean="0"/>
          </a:p>
          <a:p>
            <a:r>
              <a:rPr lang="en-US" dirty="0" smtClean="0"/>
              <a:t>Role Reversal</a:t>
            </a:r>
          </a:p>
          <a:p>
            <a:r>
              <a:rPr lang="en-US" i="1" dirty="0" smtClean="0"/>
              <a:t>Client portrays another person, while a second actor portrays the client</a:t>
            </a:r>
          </a:p>
          <a:p>
            <a:endParaRPr lang="en-US" i="1" dirty="0" smtClean="0"/>
          </a:p>
          <a:p>
            <a:r>
              <a:rPr lang="en-US" dirty="0" smtClean="0"/>
              <a:t>Doubling</a:t>
            </a:r>
          </a:p>
          <a:p>
            <a:r>
              <a:rPr lang="en-US" i="1" dirty="0" smtClean="0"/>
              <a:t>The double makes the client conscious of thoughts and feelings</a:t>
            </a:r>
          </a:p>
          <a:p>
            <a:endParaRPr lang="en-US" i="1" dirty="0" smtClean="0"/>
          </a:p>
          <a:p>
            <a:r>
              <a:rPr lang="en-US" dirty="0" smtClean="0"/>
              <a:t>Mirroring </a:t>
            </a:r>
          </a:p>
          <a:p>
            <a:r>
              <a:rPr lang="en-US" i="1" dirty="0" smtClean="0"/>
              <a:t>Client plays his role, then another actor takes his role</a:t>
            </a:r>
          </a:p>
          <a:p>
            <a:endParaRPr lang="en-US" i="1" dirty="0" smtClean="0"/>
          </a:p>
          <a:p>
            <a:pPr>
              <a:buNone/>
            </a:pPr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Psychodrama – classical techniques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i="1" dirty="0" smtClean="0"/>
          </a:p>
          <a:p>
            <a:r>
              <a:rPr lang="en-US" dirty="0" smtClean="0"/>
              <a:t>Future projection</a:t>
            </a:r>
          </a:p>
          <a:p>
            <a:r>
              <a:rPr lang="en-US" i="1" dirty="0" smtClean="0"/>
              <a:t>Play the presumed difficult situation in the future</a:t>
            </a:r>
          </a:p>
          <a:p>
            <a:endParaRPr lang="en-US" dirty="0" smtClean="0"/>
          </a:p>
          <a:p>
            <a:r>
              <a:rPr lang="en-US" dirty="0" smtClean="0"/>
              <a:t>Surplus reality (as-if)</a:t>
            </a:r>
          </a:p>
          <a:p>
            <a:r>
              <a:rPr lang="en-US" i="1" dirty="0" smtClean="0"/>
              <a:t>Play as-if not bound by the difficulties of the client; wished reality</a:t>
            </a:r>
          </a:p>
          <a:p>
            <a:endParaRPr lang="en-US" i="1" dirty="0" smtClean="0"/>
          </a:p>
          <a:p>
            <a:r>
              <a:rPr lang="en-US" dirty="0" smtClean="0"/>
              <a:t>Empty chair</a:t>
            </a:r>
          </a:p>
          <a:p>
            <a:r>
              <a:rPr lang="en-US" i="1" dirty="0" smtClean="0"/>
              <a:t>Inter-relational problems; switch chair and take different roles</a:t>
            </a:r>
            <a:endParaRPr lang="nl-NL" i="1" dirty="0" smtClean="0"/>
          </a:p>
          <a:p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 smtClean="0"/>
              <a:t>A combined drama-based and</a:t>
            </a:r>
            <a:br>
              <a:rPr lang="nl-NL" dirty="0" smtClean="0"/>
            </a:br>
            <a:r>
              <a:rPr lang="en-US" dirty="0" smtClean="0"/>
              <a:t>CBT approach to working with</a:t>
            </a:r>
            <a:br>
              <a:rPr lang="en-US" dirty="0" smtClean="0"/>
            </a:br>
            <a:r>
              <a:rPr lang="nl-NL" dirty="0" smtClean="0"/>
              <a:t>self-reported anger aggression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lvl="1"/>
            <a:r>
              <a:rPr lang="nl-NL" dirty="0" smtClean="0"/>
              <a:t>(Blacker et al, 2008)</a:t>
            </a:r>
          </a:p>
          <a:p>
            <a:pPr lvl="1"/>
            <a:r>
              <a:rPr lang="nl-NL" dirty="0" smtClean="0"/>
              <a:t>‘Insult to Injury’</a:t>
            </a:r>
          </a:p>
          <a:p>
            <a:pPr lvl="1"/>
            <a:endParaRPr lang="nl-NL" dirty="0" smtClean="0"/>
          </a:p>
          <a:p>
            <a:r>
              <a:rPr lang="nl-NL" dirty="0" smtClean="0"/>
              <a:t>Aims: </a:t>
            </a:r>
            <a:r>
              <a:rPr lang="en-US" i="1" dirty="0" smtClean="0"/>
              <a:t>An active drama-based approach combined with cognitive-behavioral techniques was used to explore issues such as masculinity, power and control, pride and shame and victim awareness. Reductions in anger were hypothesized.</a:t>
            </a:r>
          </a:p>
          <a:p>
            <a:endParaRPr lang="en-US" i="1" dirty="0" smtClean="0"/>
          </a:p>
          <a:p>
            <a:r>
              <a:rPr lang="en-US" dirty="0" smtClean="0"/>
              <a:t>Method: </a:t>
            </a:r>
            <a:r>
              <a:rPr lang="en-US" i="1" dirty="0" smtClean="0"/>
              <a:t>A single group pre/post design assessed the levels of anger before and after </a:t>
            </a:r>
            <a:r>
              <a:rPr lang="nl-NL" i="1" dirty="0" smtClean="0"/>
              <a:t>the course. </a:t>
            </a:r>
            <a:r>
              <a:rPr lang="en-US" i="1" dirty="0" smtClean="0"/>
              <a:t>62 adult male offenders from six prison establishments in the UK took part in the nine-day course.</a:t>
            </a:r>
            <a:endParaRPr lang="nl-NL" i="1" dirty="0" smtClean="0"/>
          </a:p>
          <a:p>
            <a:pPr>
              <a:buNone/>
            </a:pPr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 smtClean="0"/>
              <a:t>A combined drama-based and</a:t>
            </a:r>
            <a:br>
              <a:rPr lang="nl-NL" dirty="0" smtClean="0"/>
            </a:br>
            <a:r>
              <a:rPr lang="en-US" dirty="0" smtClean="0"/>
              <a:t>CBT approach to working with</a:t>
            </a:r>
            <a:br>
              <a:rPr lang="en-US" dirty="0" smtClean="0"/>
            </a:br>
            <a:r>
              <a:rPr lang="nl-NL" dirty="0" smtClean="0"/>
              <a:t>self-reported anger aggression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nl-NL" dirty="0" smtClean="0"/>
              <a:t>Result: </a:t>
            </a:r>
            <a:r>
              <a:rPr lang="en-US" i="1" dirty="0" smtClean="0"/>
              <a:t>As hypothesized, significant reductions in anger were found in pre- to post-course assessment.</a:t>
            </a:r>
          </a:p>
          <a:p>
            <a:endParaRPr lang="en-US" i="1" dirty="0" smtClean="0"/>
          </a:p>
          <a:p>
            <a:r>
              <a:rPr lang="en-US" dirty="0" smtClean="0"/>
              <a:t>Conclusion: </a:t>
            </a:r>
            <a:r>
              <a:rPr lang="en-US" i="1" dirty="0" smtClean="0"/>
              <a:t>These results suggest that a drama-based approach may be a promising </a:t>
            </a:r>
            <a:r>
              <a:rPr lang="nl-NL" i="1" dirty="0" smtClean="0"/>
              <a:t>adjunct to traditional anger management programmes for violent offenders.</a:t>
            </a:r>
          </a:p>
          <a:p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 smtClean="0"/>
              <a:t>Exposure within Drama therapy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1172894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Gradual Exposure within Drama therapy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nl-NL" dirty="0" smtClean="0"/>
              <a:t>Make a list/hierarchy of the fearfull situations</a:t>
            </a:r>
          </a:p>
          <a:p>
            <a:endParaRPr lang="nl-NL" dirty="0" smtClean="0"/>
          </a:p>
          <a:p>
            <a:r>
              <a:rPr lang="nl-NL" u="sng" dirty="0" smtClean="0"/>
              <a:t>Example: </a:t>
            </a:r>
          </a:p>
          <a:p>
            <a:r>
              <a:rPr lang="nl-NL" dirty="0" smtClean="0"/>
              <a:t>Client’s biggest fear is to speak on stage for 20 people. </a:t>
            </a:r>
          </a:p>
          <a:p>
            <a:r>
              <a:rPr lang="nl-NL" dirty="0" smtClean="0"/>
              <a:t>Alone on a stage without saying anything, while 2 people are watching </a:t>
            </a:r>
          </a:p>
          <a:p>
            <a:endParaRPr lang="nl-NL" dirty="0" smtClean="0"/>
          </a:p>
          <a:p>
            <a:r>
              <a:rPr lang="nl-NL" dirty="0" smtClean="0"/>
              <a:t>Easy to play within the dramatherapy</a:t>
            </a:r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Behavioural experiment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nl-NL" dirty="0" smtClean="0"/>
              <a:t>Challenge the Automatic Thought</a:t>
            </a:r>
          </a:p>
          <a:p>
            <a:r>
              <a:rPr lang="nl-NL" dirty="0" smtClean="0"/>
              <a:t>Adjust the Automatic Thought to a more realistic thought</a:t>
            </a:r>
          </a:p>
          <a:p>
            <a:r>
              <a:rPr lang="nl-NL" dirty="0" smtClean="0"/>
              <a:t>Compare your predictions with the result of the experiment</a:t>
            </a:r>
          </a:p>
          <a:p>
            <a:endParaRPr lang="nl-NL" dirty="0" smtClean="0"/>
          </a:p>
        </p:txBody>
      </p:sp>
    </p:spTree>
    <p:extLst>
      <p:ext uri="{BB962C8B-B14F-4D97-AF65-F5344CB8AC3E}">
        <p14:creationId xmlns:p14="http://schemas.microsoft.com/office/powerpoint/2010/main" xmlns="" val="3718622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Behavioural Experiment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nl-NL" dirty="0" smtClean="0"/>
              <a:t>Use an experiment form</a:t>
            </a:r>
          </a:p>
          <a:p>
            <a:r>
              <a:rPr lang="nl-NL" dirty="0" smtClean="0"/>
              <a:t>Create a 0 hypotheses (Automatic Thought)</a:t>
            </a:r>
          </a:p>
          <a:p>
            <a:r>
              <a:rPr lang="nl-NL" dirty="0" smtClean="0"/>
              <a:t>Create an alternative hypotheses (Alternative Thought)</a:t>
            </a:r>
          </a:p>
          <a:p>
            <a:r>
              <a:rPr lang="nl-NL" dirty="0" smtClean="0"/>
              <a:t>Score the reliability of these thoughts both before and after the experiment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xmlns="" val="124819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30758" t="4374" r="30758" b="4374"/>
          <a:stretch>
            <a:fillRect/>
          </a:stretch>
        </p:blipFill>
        <p:spPr bwMode="auto">
          <a:xfrm>
            <a:off x="1907704" y="404664"/>
            <a:ext cx="4686298" cy="6250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Behavioural Experiment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nl-NL" dirty="0" smtClean="0"/>
              <a:t>Client and other groupmembers or client and therapist prepare a scene. Client learns his lines partly or makes mistakes on purpose.</a:t>
            </a:r>
          </a:p>
          <a:p>
            <a:endParaRPr lang="nl-NL" dirty="0" smtClean="0"/>
          </a:p>
          <a:p>
            <a:r>
              <a:rPr lang="nl-NL" dirty="0" smtClean="0"/>
              <a:t>Afterwards; evaluation.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Imagination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nl-NL" dirty="0" smtClean="0"/>
              <a:t>Playing the scene which causes disstress in the client. </a:t>
            </a:r>
          </a:p>
          <a:p>
            <a:r>
              <a:rPr lang="nl-NL" dirty="0" smtClean="0"/>
              <a:t>Rescripting possible by giving groupmembers a role in the play. </a:t>
            </a:r>
          </a:p>
          <a:p>
            <a:endParaRPr lang="nl-NL" dirty="0" smtClean="0"/>
          </a:p>
          <a:p>
            <a:endParaRPr lang="nl-NL" dirty="0"/>
          </a:p>
        </p:txBody>
      </p:sp>
      <p:pic>
        <p:nvPicPr>
          <p:cNvPr id="3074" name="Picture 2" descr="http://stuffkit.com/wp-content/uploads/2012/08/Beautiful-Example-Of-Imagination-Art-Photo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3140968"/>
            <a:ext cx="2592288" cy="36450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Verbal Challenging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nl-NL" dirty="0" smtClean="0"/>
              <a:t>Court technique; Devil’s advocate </a:t>
            </a:r>
          </a:p>
          <a:p>
            <a:r>
              <a:rPr lang="nl-NL" dirty="0" smtClean="0"/>
              <a:t>Make it a real scene which you prepare in advance</a:t>
            </a:r>
          </a:p>
          <a:p>
            <a:endParaRPr lang="nl-NL" dirty="0" smtClean="0"/>
          </a:p>
        </p:txBody>
      </p:sp>
      <p:pic>
        <p:nvPicPr>
          <p:cNvPr id="2050" name="Picture 2" descr="https://gigaompaidcontent.files.wordpress.com/2012/05/judge-in-cour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2924944"/>
            <a:ext cx="3862822" cy="34663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Verbal Challenging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nl-NL" dirty="0" smtClean="0"/>
              <a:t>Cost/ Benefit anlysis</a:t>
            </a:r>
          </a:p>
          <a:p>
            <a:endParaRPr lang="nl-NL" dirty="0" smtClean="0"/>
          </a:p>
          <a:p>
            <a:r>
              <a:rPr lang="nl-NL" dirty="0" smtClean="0"/>
              <a:t>1. Disfunctional thought: </a:t>
            </a:r>
          </a:p>
          <a:p>
            <a:r>
              <a:rPr lang="nl-NL" i="1" dirty="0" smtClean="0"/>
              <a:t>If I set my limits, people will reject me, which will have negative consequences for my future</a:t>
            </a:r>
          </a:p>
          <a:p>
            <a:r>
              <a:rPr lang="nl-NL" dirty="0" smtClean="0"/>
              <a:t>Rating: </a:t>
            </a:r>
            <a:r>
              <a:rPr lang="nl-NL" i="1" dirty="0" smtClean="0"/>
              <a:t>85 </a:t>
            </a:r>
            <a:r>
              <a:rPr lang="nl-NL" dirty="0" smtClean="0"/>
              <a:t>on a scale 0 – 100</a:t>
            </a:r>
          </a:p>
          <a:p>
            <a:endParaRPr lang="nl-NL" i="1" dirty="0" smtClean="0"/>
          </a:p>
          <a:p>
            <a:r>
              <a:rPr lang="nl-NL" dirty="0" smtClean="0"/>
              <a:t>2. Alternative thought:</a:t>
            </a:r>
          </a:p>
          <a:p>
            <a:r>
              <a:rPr lang="nl-NL" i="1" dirty="0" smtClean="0"/>
              <a:t>If I speak out my limits and borders, I will take better care of myself and this will have a positive effect for me</a:t>
            </a:r>
          </a:p>
          <a:p>
            <a:r>
              <a:rPr lang="nl-NL" dirty="0" smtClean="0"/>
              <a:t>Rating: </a:t>
            </a:r>
            <a:r>
              <a:rPr lang="nl-NL" i="1" dirty="0" smtClean="0"/>
              <a:t>30 </a:t>
            </a:r>
            <a:r>
              <a:rPr lang="nl-NL" dirty="0" smtClean="0"/>
              <a:t>on a scale 0 - 100</a:t>
            </a:r>
          </a:p>
          <a:p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Verbal Challenging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nl-NL" dirty="0" smtClean="0"/>
              <a:t>3 &amp; 4. Divide the therapy space in to 4 parts. 2 parts for the cost/benefits analysis of the disfunctional thought and 2 parts for the alternative thought. </a:t>
            </a:r>
          </a:p>
          <a:p>
            <a:endParaRPr lang="nl-NL" dirty="0" smtClean="0"/>
          </a:p>
          <a:p>
            <a:r>
              <a:rPr lang="nl-NL" dirty="0" smtClean="0"/>
              <a:t>Client is being asked to choose a symbol for every cost and benefit. Working with symbols, gives an extra connection with what you’re symbolizing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Verbal Challenging – </a:t>
            </a:r>
            <a:br>
              <a:rPr lang="nl-NL" dirty="0" smtClean="0"/>
            </a:br>
            <a:r>
              <a:rPr lang="nl-NL" dirty="0" smtClean="0"/>
              <a:t>Disfunctional thought</a:t>
            </a:r>
            <a:endParaRPr lang="nl-NL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9552" y="1700813"/>
          <a:ext cx="6984776" cy="3888426"/>
        </p:xfrm>
        <a:graphic>
          <a:graphicData uri="http://schemas.openxmlformats.org/drawingml/2006/table">
            <a:tbl>
              <a:tblPr/>
              <a:tblGrid>
                <a:gridCol w="3492388"/>
                <a:gridCol w="3492388"/>
              </a:tblGrid>
              <a:tr h="2212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l-NL" sz="1100" dirty="0" smtClean="0">
                          <a:latin typeface="Calibri"/>
                          <a:ea typeface="Calibri"/>
                          <a:cs typeface="Times New Roman"/>
                        </a:rPr>
                        <a:t>Costs</a:t>
                      </a:r>
                      <a:endParaRPr lang="nl-N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l-NL" sz="1100" dirty="0" smtClean="0">
                          <a:latin typeface="Calibri"/>
                          <a:ea typeface="Calibri"/>
                          <a:cs typeface="Times New Roman"/>
                        </a:rPr>
                        <a:t>Benefits</a:t>
                      </a:r>
                      <a:endParaRPr lang="nl-N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11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l-NL" sz="1100" dirty="0" smtClean="0">
                          <a:latin typeface="Calibri"/>
                          <a:ea typeface="Calibri"/>
                          <a:cs typeface="Times New Roman"/>
                        </a:rPr>
                        <a:t>People</a:t>
                      </a:r>
                      <a:r>
                        <a:rPr lang="nl-NL" sz="1100" baseline="0" dirty="0" smtClean="0">
                          <a:latin typeface="Calibri"/>
                          <a:ea typeface="Calibri"/>
                          <a:cs typeface="Times New Roman"/>
                        </a:rPr>
                        <a:t> cross my borders/limits</a:t>
                      </a:r>
                      <a:endParaRPr lang="nl-NL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l-NL" sz="1100" dirty="0" smtClean="0">
                          <a:latin typeface="Calibri"/>
                          <a:ea typeface="Calibri"/>
                          <a:cs typeface="Times New Roman"/>
                        </a:rPr>
                        <a:t>Symbol:</a:t>
                      </a:r>
                      <a:r>
                        <a:rPr lang="nl-NL" sz="1100" baseline="0" dirty="0" smtClean="0">
                          <a:latin typeface="Calibri"/>
                          <a:ea typeface="Calibri"/>
                          <a:cs typeface="Times New Roman"/>
                        </a:rPr>
                        <a:t> Rope</a:t>
                      </a:r>
                      <a:endParaRPr lang="nl-N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l-NL" sz="1100" dirty="0" smtClean="0">
                          <a:latin typeface="Calibri"/>
                          <a:ea typeface="Calibri"/>
                          <a:cs typeface="Times New Roman"/>
                        </a:rPr>
                        <a:t>I’ll keep my job</a:t>
                      </a:r>
                      <a:endParaRPr lang="nl-NL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l-NL" sz="1100" dirty="0" smtClean="0">
                          <a:latin typeface="Calibri"/>
                          <a:ea typeface="Calibri"/>
                          <a:cs typeface="Times New Roman"/>
                        </a:rPr>
                        <a:t>Symbol</a:t>
                      </a:r>
                      <a:r>
                        <a:rPr lang="nl-NL" sz="1100" dirty="0">
                          <a:latin typeface="Calibri"/>
                          <a:ea typeface="Calibri"/>
                          <a:cs typeface="Times New Roman"/>
                        </a:rPr>
                        <a:t>: Contract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11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l-NL" sz="1100" dirty="0" smtClean="0">
                          <a:latin typeface="Calibri"/>
                          <a:ea typeface="Calibri"/>
                          <a:cs typeface="Times New Roman"/>
                        </a:rPr>
                        <a:t>Difficulty</a:t>
                      </a:r>
                      <a:r>
                        <a:rPr lang="nl-NL" sz="1100" baseline="0" dirty="0" smtClean="0">
                          <a:latin typeface="Calibri"/>
                          <a:ea typeface="Calibri"/>
                          <a:cs typeface="Times New Roman"/>
                        </a:rPr>
                        <a:t> with concentration</a:t>
                      </a:r>
                      <a:endParaRPr lang="nl-NL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l-NL" sz="1100" dirty="0" smtClean="0">
                          <a:latin typeface="Calibri"/>
                          <a:ea typeface="Calibri"/>
                          <a:cs typeface="Times New Roman"/>
                        </a:rPr>
                        <a:t>Symbol</a:t>
                      </a:r>
                      <a:r>
                        <a:rPr lang="nl-NL" sz="1100" dirty="0">
                          <a:latin typeface="Calibri"/>
                          <a:ea typeface="Calibri"/>
                          <a:cs typeface="Times New Roman"/>
                        </a:rPr>
                        <a:t>: </a:t>
                      </a:r>
                      <a:r>
                        <a:rPr lang="nl-NL" sz="1100" dirty="0" smtClean="0">
                          <a:latin typeface="Calibri"/>
                          <a:ea typeface="Calibri"/>
                          <a:cs typeface="Times New Roman"/>
                        </a:rPr>
                        <a:t>book</a:t>
                      </a:r>
                      <a:endParaRPr lang="nl-N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l-NL" sz="1100" dirty="0" smtClean="0">
                          <a:latin typeface="Calibri"/>
                          <a:ea typeface="Calibri"/>
                          <a:cs typeface="Times New Roman"/>
                        </a:rPr>
                        <a:t>I can take care of my family</a:t>
                      </a:r>
                      <a:endParaRPr lang="nl-NL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l-NL" sz="1100" dirty="0" smtClean="0">
                          <a:latin typeface="Calibri"/>
                          <a:ea typeface="Calibri"/>
                          <a:cs typeface="Times New Roman"/>
                        </a:rPr>
                        <a:t>Symbol</a:t>
                      </a:r>
                      <a:r>
                        <a:rPr lang="nl-NL" sz="1100" dirty="0">
                          <a:latin typeface="Calibri"/>
                          <a:ea typeface="Calibri"/>
                          <a:cs typeface="Times New Roman"/>
                        </a:rPr>
                        <a:t>: </a:t>
                      </a:r>
                      <a:r>
                        <a:rPr lang="nl-NL" sz="1100" dirty="0" smtClean="0">
                          <a:latin typeface="Calibri"/>
                          <a:ea typeface="Calibri"/>
                          <a:cs typeface="Times New Roman"/>
                        </a:rPr>
                        <a:t>coins</a:t>
                      </a:r>
                      <a:endParaRPr lang="nl-N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11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l-NL" sz="1100" dirty="0" smtClean="0">
                          <a:latin typeface="Calibri"/>
                          <a:ea typeface="Calibri"/>
                          <a:cs typeface="Times New Roman"/>
                        </a:rPr>
                        <a:t>I need alcohol to reduce the tension after work</a:t>
                      </a:r>
                      <a:endParaRPr lang="nl-NL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l-NL" sz="1100" dirty="0" smtClean="0">
                          <a:latin typeface="Calibri"/>
                          <a:ea typeface="Calibri"/>
                          <a:cs typeface="Times New Roman"/>
                        </a:rPr>
                        <a:t>Symbol:</a:t>
                      </a:r>
                      <a:r>
                        <a:rPr lang="nl-NL" sz="1100" baseline="0" dirty="0" smtClean="0">
                          <a:latin typeface="Calibri"/>
                          <a:ea typeface="Calibri"/>
                          <a:cs typeface="Times New Roman"/>
                        </a:rPr>
                        <a:t> glass</a:t>
                      </a:r>
                      <a:endParaRPr lang="nl-N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l-NL" sz="1100" dirty="0" smtClean="0">
                          <a:latin typeface="Calibri"/>
                          <a:ea typeface="Calibri"/>
                          <a:cs typeface="Times New Roman"/>
                        </a:rPr>
                        <a:t>Family</a:t>
                      </a:r>
                      <a:r>
                        <a:rPr lang="nl-NL" sz="1100" baseline="0" dirty="0" smtClean="0">
                          <a:latin typeface="Calibri"/>
                          <a:ea typeface="Calibri"/>
                          <a:cs typeface="Times New Roman"/>
                        </a:rPr>
                        <a:t> is happy that I have a job</a:t>
                      </a:r>
                      <a:endParaRPr lang="nl-NL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l-NL" sz="1100" dirty="0" smtClean="0">
                          <a:latin typeface="Calibri"/>
                          <a:ea typeface="Calibri"/>
                          <a:cs typeface="Times New Roman"/>
                        </a:rPr>
                        <a:t>Symbol</a:t>
                      </a:r>
                      <a:r>
                        <a:rPr lang="nl-NL" sz="1100" dirty="0">
                          <a:latin typeface="Calibri"/>
                          <a:ea typeface="Calibri"/>
                          <a:cs typeface="Times New Roman"/>
                        </a:rPr>
                        <a:t>: </a:t>
                      </a:r>
                      <a:r>
                        <a:rPr lang="nl-NL" sz="1100" dirty="0" smtClean="0">
                          <a:latin typeface="Calibri"/>
                          <a:ea typeface="Calibri"/>
                          <a:cs typeface="Times New Roman"/>
                        </a:rPr>
                        <a:t>happy smiley</a:t>
                      </a:r>
                      <a:endParaRPr lang="nl-N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11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l-NL" sz="1100" dirty="0" smtClean="0">
                          <a:latin typeface="Calibri"/>
                          <a:ea typeface="Calibri"/>
                          <a:cs typeface="Times New Roman"/>
                        </a:rPr>
                        <a:t>Not able to finish all my work</a:t>
                      </a:r>
                      <a:endParaRPr lang="nl-NL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l-NL" sz="1100" dirty="0" smtClean="0">
                          <a:latin typeface="Calibri"/>
                          <a:ea typeface="Calibri"/>
                          <a:cs typeface="Times New Roman"/>
                        </a:rPr>
                        <a:t>Symbol</a:t>
                      </a:r>
                      <a:r>
                        <a:rPr lang="nl-NL" sz="1100" dirty="0">
                          <a:latin typeface="Calibri"/>
                          <a:ea typeface="Calibri"/>
                          <a:cs typeface="Times New Roman"/>
                        </a:rPr>
                        <a:t>: </a:t>
                      </a:r>
                      <a:r>
                        <a:rPr lang="nl-NL" sz="1100" dirty="0" smtClean="0">
                          <a:latin typeface="Calibri"/>
                          <a:ea typeface="Calibri"/>
                          <a:cs typeface="Times New Roman"/>
                        </a:rPr>
                        <a:t>a checklist</a:t>
                      </a:r>
                      <a:endParaRPr lang="nl-N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nl-N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11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l-NL" sz="1100" dirty="0" smtClean="0">
                          <a:latin typeface="Calibri"/>
                          <a:ea typeface="Calibri"/>
                          <a:cs typeface="Times New Roman"/>
                        </a:rPr>
                        <a:t>Comments</a:t>
                      </a:r>
                      <a:r>
                        <a:rPr lang="nl-NL" sz="1100" baseline="0" dirty="0" smtClean="0">
                          <a:latin typeface="Calibri"/>
                          <a:ea typeface="Calibri"/>
                          <a:cs typeface="Times New Roman"/>
                        </a:rPr>
                        <a:t> from my boss</a:t>
                      </a:r>
                      <a:endParaRPr lang="nl-NL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l-NL" sz="1100" dirty="0" smtClean="0">
                          <a:latin typeface="Calibri"/>
                          <a:ea typeface="Calibri"/>
                          <a:cs typeface="Times New Roman"/>
                        </a:rPr>
                        <a:t>Symbol</a:t>
                      </a:r>
                      <a:r>
                        <a:rPr lang="nl-NL" sz="1100" dirty="0">
                          <a:latin typeface="Calibri"/>
                          <a:ea typeface="Calibri"/>
                          <a:cs typeface="Times New Roman"/>
                        </a:rPr>
                        <a:t>: </a:t>
                      </a:r>
                      <a:r>
                        <a:rPr lang="nl-NL" sz="1100" dirty="0" smtClean="0">
                          <a:latin typeface="Calibri"/>
                          <a:ea typeface="Calibri"/>
                          <a:cs typeface="Times New Roman"/>
                        </a:rPr>
                        <a:t>Jacket of a chief</a:t>
                      </a:r>
                      <a:endParaRPr lang="nl-N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nl-N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11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l-NL" sz="1100" dirty="0" smtClean="0">
                          <a:latin typeface="Calibri"/>
                          <a:ea typeface="Calibri"/>
                          <a:cs typeface="Times New Roman"/>
                        </a:rPr>
                        <a:t>I worry the whole day about my work and family</a:t>
                      </a:r>
                      <a:r>
                        <a:rPr lang="nl-NL" sz="110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l-NL" sz="1100" dirty="0" smtClean="0">
                          <a:latin typeface="Calibri"/>
                          <a:ea typeface="Calibri"/>
                          <a:cs typeface="Times New Roman"/>
                        </a:rPr>
                        <a:t>Symbol</a:t>
                      </a:r>
                      <a:r>
                        <a:rPr lang="nl-NL" sz="1100" dirty="0">
                          <a:latin typeface="Calibri"/>
                          <a:ea typeface="Calibri"/>
                          <a:cs typeface="Times New Roman"/>
                        </a:rPr>
                        <a:t>: </a:t>
                      </a:r>
                      <a:r>
                        <a:rPr lang="nl-NL" sz="1100" dirty="0" smtClean="0">
                          <a:latin typeface="Calibri"/>
                          <a:ea typeface="Calibri"/>
                          <a:cs typeface="Times New Roman"/>
                        </a:rPr>
                        <a:t>too</a:t>
                      </a:r>
                      <a:r>
                        <a:rPr lang="nl-NL" sz="1100" baseline="0" dirty="0" smtClean="0">
                          <a:latin typeface="Calibri"/>
                          <a:ea typeface="Calibri"/>
                          <a:cs typeface="Times New Roman"/>
                        </a:rPr>
                        <a:t> small hat</a:t>
                      </a:r>
                      <a:endParaRPr lang="nl-N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nl-N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Verbal Challenging –</a:t>
            </a:r>
            <a:br>
              <a:rPr lang="nl-NL" dirty="0" smtClean="0"/>
            </a:br>
            <a:r>
              <a:rPr lang="nl-NL" dirty="0" smtClean="0"/>
              <a:t>Alternative thought</a:t>
            </a:r>
            <a:endParaRPr lang="nl-NL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67544" y="1772814"/>
          <a:ext cx="6912768" cy="3888434"/>
        </p:xfrm>
        <a:graphic>
          <a:graphicData uri="http://schemas.openxmlformats.org/drawingml/2006/table">
            <a:tbl>
              <a:tblPr/>
              <a:tblGrid>
                <a:gridCol w="3456384"/>
                <a:gridCol w="3456384"/>
              </a:tblGrid>
              <a:tr h="2086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l-NL" sz="1100" dirty="0" smtClean="0">
                          <a:latin typeface="Calibri"/>
                          <a:ea typeface="Calibri"/>
                          <a:cs typeface="Times New Roman"/>
                        </a:rPr>
                        <a:t>Costs</a:t>
                      </a:r>
                      <a:endParaRPr lang="nl-N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l-NL" sz="1100" dirty="0" smtClean="0">
                          <a:latin typeface="Calibri"/>
                          <a:ea typeface="Calibri"/>
                          <a:cs typeface="Times New Roman"/>
                        </a:rPr>
                        <a:t>Benefits</a:t>
                      </a:r>
                      <a:endParaRPr lang="nl-N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3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l-NL" sz="1100" dirty="0" smtClean="0">
                          <a:latin typeface="Calibri"/>
                          <a:ea typeface="Calibri"/>
                          <a:cs typeface="Times New Roman"/>
                        </a:rPr>
                        <a:t>Higher</a:t>
                      </a:r>
                      <a:r>
                        <a:rPr lang="nl-NL" sz="1100" baseline="0" dirty="0" smtClean="0">
                          <a:latin typeface="Calibri"/>
                          <a:ea typeface="Calibri"/>
                          <a:cs typeface="Times New Roman"/>
                        </a:rPr>
                        <a:t> chance of losing my job</a:t>
                      </a:r>
                      <a:endParaRPr lang="nl-NL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l-NL" sz="1100" dirty="0" smtClean="0">
                          <a:latin typeface="Calibri"/>
                          <a:ea typeface="Calibri"/>
                          <a:cs typeface="Times New Roman"/>
                        </a:rPr>
                        <a:t>Symbol</a:t>
                      </a:r>
                      <a:r>
                        <a:rPr lang="nl-NL" sz="1100" dirty="0">
                          <a:latin typeface="Calibri"/>
                          <a:ea typeface="Calibri"/>
                          <a:cs typeface="Times New Roman"/>
                        </a:rPr>
                        <a:t>: </a:t>
                      </a:r>
                      <a:r>
                        <a:rPr lang="nl-NL" sz="1100" dirty="0" smtClean="0">
                          <a:latin typeface="Calibri"/>
                          <a:ea typeface="Calibri"/>
                          <a:cs typeface="Times New Roman"/>
                        </a:rPr>
                        <a:t>contract</a:t>
                      </a:r>
                      <a:r>
                        <a:rPr lang="nl-NL" sz="1100" baseline="0" dirty="0" smtClean="0">
                          <a:latin typeface="Calibri"/>
                          <a:ea typeface="Calibri"/>
                          <a:cs typeface="Times New Roman"/>
                        </a:rPr>
                        <a:t> in pieces</a:t>
                      </a:r>
                      <a:endParaRPr lang="nl-N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l-NL" sz="1100" dirty="0" smtClean="0">
                          <a:latin typeface="Calibri"/>
                          <a:ea typeface="Calibri"/>
                          <a:cs typeface="Times New Roman"/>
                        </a:rPr>
                        <a:t>Less worying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l-NL" sz="1100" dirty="0" smtClean="0">
                          <a:latin typeface="Calibri"/>
                          <a:ea typeface="Calibri"/>
                          <a:cs typeface="Times New Roman"/>
                        </a:rPr>
                        <a:t>Symbol</a:t>
                      </a:r>
                      <a:r>
                        <a:rPr lang="nl-NL" sz="1100" dirty="0">
                          <a:latin typeface="Calibri"/>
                          <a:ea typeface="Calibri"/>
                          <a:cs typeface="Times New Roman"/>
                        </a:rPr>
                        <a:t>: </a:t>
                      </a:r>
                      <a:r>
                        <a:rPr lang="nl-NL" sz="1100" dirty="0" smtClean="0">
                          <a:latin typeface="Calibri"/>
                          <a:ea typeface="Calibri"/>
                          <a:cs typeface="Times New Roman"/>
                        </a:rPr>
                        <a:t>flowers</a:t>
                      </a:r>
                      <a:endParaRPr lang="nl-N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80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l-NL" sz="1100" dirty="0" smtClean="0">
                          <a:latin typeface="Calibri"/>
                          <a:ea typeface="Calibri"/>
                          <a:cs typeface="Times New Roman"/>
                        </a:rPr>
                        <a:t>People will get angry because I’m not always</a:t>
                      </a:r>
                      <a:r>
                        <a:rPr lang="nl-NL" sz="1100" baseline="0" dirty="0" smtClean="0">
                          <a:latin typeface="Calibri"/>
                          <a:ea typeface="Calibri"/>
                          <a:cs typeface="Times New Roman"/>
                        </a:rPr>
                        <a:t> there fro them</a:t>
                      </a:r>
                      <a:endParaRPr lang="nl-NL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l-NL" sz="1100" dirty="0" smtClean="0">
                          <a:latin typeface="Calibri"/>
                          <a:ea typeface="Calibri"/>
                          <a:cs typeface="Times New Roman"/>
                        </a:rPr>
                        <a:t>Symbol: Angry smiley</a:t>
                      </a:r>
                      <a:endParaRPr lang="nl-N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l-NL" sz="1100" dirty="0" smtClean="0">
                          <a:latin typeface="Calibri"/>
                          <a:ea typeface="Calibri"/>
                          <a:cs typeface="Times New Roman"/>
                        </a:rPr>
                        <a:t>More</a:t>
                      </a:r>
                      <a:r>
                        <a:rPr lang="nl-NL" sz="1100" baseline="0" dirty="0" smtClean="0">
                          <a:latin typeface="Calibri"/>
                          <a:ea typeface="Calibri"/>
                          <a:cs typeface="Times New Roman"/>
                        </a:rPr>
                        <a:t> time to finish my own work</a:t>
                      </a:r>
                      <a:endParaRPr lang="nl-NL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l-NL" sz="1100" dirty="0" smtClean="0">
                          <a:latin typeface="Calibri"/>
                          <a:ea typeface="Calibri"/>
                          <a:cs typeface="Times New Roman"/>
                        </a:rPr>
                        <a:t>Symbol</a:t>
                      </a:r>
                      <a:r>
                        <a:rPr lang="nl-NL" sz="1100" dirty="0">
                          <a:latin typeface="Calibri"/>
                          <a:ea typeface="Calibri"/>
                          <a:cs typeface="Times New Roman"/>
                        </a:rPr>
                        <a:t>: </a:t>
                      </a:r>
                      <a:r>
                        <a:rPr lang="nl-NL" sz="1100" dirty="0" smtClean="0">
                          <a:latin typeface="Calibri"/>
                          <a:ea typeface="Calibri"/>
                          <a:cs typeface="Times New Roman"/>
                        </a:rPr>
                        <a:t>Checklist</a:t>
                      </a:r>
                      <a:endParaRPr lang="nl-N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3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nl-N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l-NL" sz="1100" dirty="0" smtClean="0">
                          <a:latin typeface="Calibri"/>
                          <a:ea typeface="Calibri"/>
                          <a:cs typeface="Times New Roman"/>
                        </a:rPr>
                        <a:t>Less tension</a:t>
                      </a:r>
                      <a:endParaRPr lang="nl-NL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l-NL" sz="1100" dirty="0" smtClean="0">
                          <a:latin typeface="Calibri"/>
                          <a:ea typeface="Calibri"/>
                          <a:cs typeface="Times New Roman"/>
                        </a:rPr>
                        <a:t>Symbol</a:t>
                      </a:r>
                      <a:r>
                        <a:rPr lang="nl-NL" sz="1100" dirty="0">
                          <a:latin typeface="Calibri"/>
                          <a:ea typeface="Calibri"/>
                          <a:cs typeface="Times New Roman"/>
                        </a:rPr>
                        <a:t>: </a:t>
                      </a:r>
                      <a:r>
                        <a:rPr lang="nl-NL" sz="1100" dirty="0" smtClean="0">
                          <a:latin typeface="Calibri"/>
                          <a:ea typeface="Calibri"/>
                          <a:cs typeface="Times New Roman"/>
                        </a:rPr>
                        <a:t>destress ball</a:t>
                      </a:r>
                      <a:endParaRPr lang="nl-N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3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nl-N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l-NL" sz="1100" dirty="0" smtClean="0">
                          <a:latin typeface="Calibri"/>
                          <a:ea typeface="Calibri"/>
                          <a:cs typeface="Times New Roman"/>
                        </a:rPr>
                        <a:t>People</a:t>
                      </a:r>
                      <a:r>
                        <a:rPr lang="nl-NL" sz="1100" baseline="0" dirty="0" smtClean="0">
                          <a:latin typeface="Calibri"/>
                          <a:ea typeface="Calibri"/>
                          <a:cs typeface="Times New Roman"/>
                        </a:rPr>
                        <a:t> know my limitations and adjust to that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l-NL" sz="1100" dirty="0" smtClean="0">
                          <a:latin typeface="Calibri"/>
                          <a:ea typeface="Calibri"/>
                          <a:cs typeface="Times New Roman"/>
                        </a:rPr>
                        <a:t>Symbol</a:t>
                      </a:r>
                      <a:r>
                        <a:rPr lang="nl-NL" sz="1100" dirty="0">
                          <a:latin typeface="Calibri"/>
                          <a:ea typeface="Calibri"/>
                          <a:cs typeface="Times New Roman"/>
                        </a:rPr>
                        <a:t>: </a:t>
                      </a:r>
                      <a:r>
                        <a:rPr lang="nl-NL" sz="1100" dirty="0" smtClean="0">
                          <a:latin typeface="Calibri"/>
                          <a:ea typeface="Calibri"/>
                          <a:cs typeface="Times New Roman"/>
                        </a:rPr>
                        <a:t>doctor’s jacket</a:t>
                      </a:r>
                      <a:endParaRPr lang="nl-N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3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nl-N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l-NL" sz="1100" dirty="0" smtClean="0">
                          <a:latin typeface="Calibri"/>
                          <a:ea typeface="Calibri"/>
                          <a:cs typeface="Times New Roman"/>
                        </a:rPr>
                        <a:t>Not dependent to alcohol</a:t>
                      </a:r>
                      <a:endParaRPr lang="nl-NL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l-NL" sz="1100" dirty="0" smtClean="0">
                          <a:latin typeface="Calibri"/>
                          <a:ea typeface="Calibri"/>
                          <a:cs typeface="Times New Roman"/>
                        </a:rPr>
                        <a:t>Symbol</a:t>
                      </a:r>
                      <a:r>
                        <a:rPr lang="nl-NL" sz="1100" dirty="0">
                          <a:latin typeface="Calibri"/>
                          <a:ea typeface="Calibri"/>
                          <a:cs typeface="Times New Roman"/>
                        </a:rPr>
                        <a:t>: </a:t>
                      </a:r>
                      <a:r>
                        <a:rPr lang="nl-NL" sz="1100" dirty="0" smtClean="0">
                          <a:latin typeface="Calibri"/>
                          <a:ea typeface="Calibri"/>
                          <a:cs typeface="Times New Roman"/>
                        </a:rPr>
                        <a:t>Glass with a red cross</a:t>
                      </a:r>
                      <a:endParaRPr lang="nl-N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3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nl-N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l-NL" sz="1100" dirty="0" smtClean="0">
                          <a:latin typeface="Calibri"/>
                          <a:ea typeface="Calibri"/>
                          <a:cs typeface="Times New Roman"/>
                        </a:rPr>
                        <a:t>More time for own hobbies</a:t>
                      </a:r>
                      <a:r>
                        <a:rPr lang="nl-NL" sz="110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nl-NL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l-NL" sz="1100" dirty="0" smtClean="0">
                          <a:latin typeface="Calibri"/>
                          <a:ea typeface="Calibri"/>
                          <a:cs typeface="Times New Roman"/>
                        </a:rPr>
                        <a:t>Symbol</a:t>
                      </a:r>
                      <a:r>
                        <a:rPr lang="nl-NL" sz="1100" dirty="0">
                          <a:latin typeface="Calibri"/>
                          <a:ea typeface="Calibri"/>
                          <a:cs typeface="Times New Roman"/>
                        </a:rPr>
                        <a:t>: </a:t>
                      </a:r>
                      <a:r>
                        <a:rPr lang="nl-NL" sz="1100" dirty="0" smtClean="0">
                          <a:latin typeface="Calibri"/>
                          <a:ea typeface="Calibri"/>
                          <a:cs typeface="Times New Roman"/>
                        </a:rPr>
                        <a:t>favourite magazine</a:t>
                      </a:r>
                      <a:endParaRPr lang="nl-N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Worst thing that can happen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nl-NL" dirty="0" smtClean="0"/>
          </a:p>
          <a:p>
            <a:r>
              <a:rPr lang="nl-NL" dirty="0" smtClean="0"/>
              <a:t>Play it! </a:t>
            </a:r>
            <a:endParaRPr lang="nl-NL" dirty="0"/>
          </a:p>
        </p:txBody>
      </p:sp>
      <p:pic>
        <p:nvPicPr>
          <p:cNvPr id="45058" name="Picture 2" descr="http://lolsnaps.com/upload_pic/Whenthishappensitstheworstthingever-223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924944"/>
            <a:ext cx="8572500" cy="381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Questions and anwsers</a:t>
            </a:r>
            <a:endParaRPr lang="nl-NL" dirty="0"/>
          </a:p>
        </p:txBody>
      </p:sp>
      <p:pic>
        <p:nvPicPr>
          <p:cNvPr id="46082" name="Picture 2" descr="http://sd.keepcalm-o-matic.co.uk/i/keep-calm-and-ask-me-question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2276872"/>
            <a:ext cx="3096344" cy="36124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893</TotalTime>
  <Words>1256</Words>
  <Application>Microsoft Office PowerPoint</Application>
  <PresentationFormat>On-screen Show (4:3)</PresentationFormat>
  <Paragraphs>251</Paragraphs>
  <Slides>40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Oriel</vt:lpstr>
      <vt:lpstr>Cognitive Behavior Therapy &amp; Drama Therapy</vt:lpstr>
      <vt:lpstr>Program</vt:lpstr>
      <vt:lpstr>Doorbell Exercise</vt:lpstr>
      <vt:lpstr>Starting point CBT </vt:lpstr>
      <vt:lpstr>Difference with behaviour therapy</vt:lpstr>
      <vt:lpstr>3 Levels of Thought</vt:lpstr>
      <vt:lpstr>Thought distortions/Errors</vt:lpstr>
      <vt:lpstr>Thought distortions/Errors</vt:lpstr>
      <vt:lpstr>Thought distortions/Errors</vt:lpstr>
      <vt:lpstr>Thought distortions/Errors</vt:lpstr>
      <vt:lpstr>Critical Experience</vt:lpstr>
      <vt:lpstr>Slide 12</vt:lpstr>
      <vt:lpstr>Features of CBT</vt:lpstr>
      <vt:lpstr>Experiential Techniques</vt:lpstr>
      <vt:lpstr>Exposure</vt:lpstr>
      <vt:lpstr>Important with exposure</vt:lpstr>
      <vt:lpstr>Drama therapy</vt:lpstr>
      <vt:lpstr>Drama therapy</vt:lpstr>
      <vt:lpstr>Indications</vt:lpstr>
      <vt:lpstr>Indications</vt:lpstr>
      <vt:lpstr>Indications</vt:lpstr>
      <vt:lpstr>Bus of Emotions</vt:lpstr>
      <vt:lpstr>Psychodrama – classical techniques</vt:lpstr>
      <vt:lpstr>Psychodrama – classical techniques</vt:lpstr>
      <vt:lpstr>A combined drama-based and CBT approach to working with self-reported anger aggression</vt:lpstr>
      <vt:lpstr>A combined drama-based and CBT approach to working with self-reported anger aggression</vt:lpstr>
      <vt:lpstr>Exposure within Drama therapy</vt:lpstr>
      <vt:lpstr>Gradual Exposure within Drama therapy</vt:lpstr>
      <vt:lpstr>Behavioural experiment</vt:lpstr>
      <vt:lpstr>Behavioural Experiment</vt:lpstr>
      <vt:lpstr>Slide 31</vt:lpstr>
      <vt:lpstr>Behavioural Experiment</vt:lpstr>
      <vt:lpstr>Imagination</vt:lpstr>
      <vt:lpstr>Verbal Challenging</vt:lpstr>
      <vt:lpstr>Verbal Challenging</vt:lpstr>
      <vt:lpstr>Verbal Challenging</vt:lpstr>
      <vt:lpstr>Verbal Challenging –  Disfunctional thought</vt:lpstr>
      <vt:lpstr>Verbal Challenging – Alternative thought</vt:lpstr>
      <vt:lpstr>Worst thing that can happen</vt:lpstr>
      <vt:lpstr>Questions and anwsers</vt:lpstr>
    </vt:vector>
  </TitlesOfParts>
  <Company>Ministerie van Veiligheid en Justitie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Cognitieve gedragstherapie &amp; Vaktherapie</dc:title>
  <dc:creator>snoa_ta_man</dc:creator>
  <cp:lastModifiedBy>Makram Shashtawy</cp:lastModifiedBy>
  <cp:revision>59</cp:revision>
  <dcterms:created xsi:type="dcterms:W3CDTF">2014-11-21T10:17:07Z</dcterms:created>
  <dcterms:modified xsi:type="dcterms:W3CDTF">2014-12-09T09:07:18Z</dcterms:modified>
</cp:coreProperties>
</file>