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 id="291" r:id="rId9"/>
    <p:sldId id="292" r:id="rId10"/>
    <p:sldId id="293" r:id="rId11"/>
    <p:sldId id="263" r:id="rId12"/>
    <p:sldId id="264" r:id="rId13"/>
    <p:sldId id="265" r:id="rId14"/>
    <p:sldId id="266" r:id="rId15"/>
    <p:sldId id="267" r:id="rId16"/>
    <p:sldId id="268" r:id="rId17"/>
    <p:sldId id="269" r:id="rId18"/>
    <p:sldId id="286" r:id="rId19"/>
    <p:sldId id="287" r:id="rId20"/>
    <p:sldId id="288" r:id="rId21"/>
    <p:sldId id="270" r:id="rId22"/>
    <p:sldId id="271" r:id="rId23"/>
    <p:sldId id="272" r:id="rId24"/>
    <p:sldId id="273" r:id="rId25"/>
    <p:sldId id="274" r:id="rId26"/>
    <p:sldId id="275" r:id="rId27"/>
    <p:sldId id="276" r:id="rId28"/>
    <p:sldId id="277" r:id="rId29"/>
    <p:sldId id="278" r:id="rId30"/>
    <p:sldId id="281" r:id="rId31"/>
    <p:sldId id="284" r:id="rId32"/>
    <p:sldId id="279" r:id="rId33"/>
    <p:sldId id="280" r:id="rId34"/>
    <p:sldId id="282" r:id="rId35"/>
    <p:sldId id="283" r:id="rId36"/>
    <p:sldId id="285" r:id="rId37"/>
    <p:sldId id="289" r:id="rId38"/>
    <p:sldId id="290" r:id="rId39"/>
    <p:sldId id="294"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432" y="-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2FDC86-F950-49A1-B45E-FB2799EF8BA8}"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en-US"/>
        </a:p>
      </dgm:t>
    </dgm:pt>
    <dgm:pt modelId="{30E89B7F-8970-4ED0-BDA6-FAE5D7E6D4E7}">
      <dgm:prSet phldrT="[Text]"/>
      <dgm:spPr/>
      <dgm:t>
        <a:bodyPr/>
        <a:lstStyle/>
        <a:p>
          <a:r>
            <a:rPr lang="en-US"/>
            <a:t>Guide</a:t>
          </a:r>
        </a:p>
      </dgm:t>
    </dgm:pt>
    <dgm:pt modelId="{2BF86196-609C-47D6-A88E-5860E5DC244C}" type="parTrans" cxnId="{8D353A7B-23C4-4612-AB99-FFF2DF2D337D}">
      <dgm:prSet/>
      <dgm:spPr/>
      <dgm:t>
        <a:bodyPr/>
        <a:lstStyle/>
        <a:p>
          <a:endParaRPr lang="en-US"/>
        </a:p>
      </dgm:t>
    </dgm:pt>
    <dgm:pt modelId="{3E449E16-3F20-45FB-966E-D9241DBEE860}" type="sibTrans" cxnId="{8D353A7B-23C4-4612-AB99-FFF2DF2D337D}">
      <dgm:prSet/>
      <dgm:spPr/>
      <dgm:t>
        <a:bodyPr/>
        <a:lstStyle/>
        <a:p>
          <a:endParaRPr lang="en-US"/>
        </a:p>
      </dgm:t>
    </dgm:pt>
    <dgm:pt modelId="{584EC062-6ACC-45DB-9E52-3BC300E37CF1}">
      <dgm:prSet phldrT="[Text]"/>
      <dgm:spPr/>
      <dgm:t>
        <a:bodyPr/>
        <a:lstStyle/>
        <a:p>
          <a:r>
            <a:rPr lang="en-US"/>
            <a:t>What provides one with direction</a:t>
          </a:r>
        </a:p>
      </dgm:t>
    </dgm:pt>
    <dgm:pt modelId="{FD27C3B4-EA28-47EE-85D5-D808C11E4552}" type="parTrans" cxnId="{9EBCB144-2222-4E0F-8B72-F789A44B681E}">
      <dgm:prSet/>
      <dgm:spPr/>
      <dgm:t>
        <a:bodyPr/>
        <a:lstStyle/>
        <a:p>
          <a:endParaRPr lang="en-US"/>
        </a:p>
      </dgm:t>
    </dgm:pt>
    <dgm:pt modelId="{77A5F5E3-279C-4068-9CD7-0C4ADAE8882B}" type="sibTrans" cxnId="{9EBCB144-2222-4E0F-8B72-F789A44B681E}">
      <dgm:prSet/>
      <dgm:spPr/>
      <dgm:t>
        <a:bodyPr/>
        <a:lstStyle/>
        <a:p>
          <a:endParaRPr lang="en-US"/>
        </a:p>
      </dgm:t>
    </dgm:pt>
    <dgm:pt modelId="{4708DD04-80CC-49A7-98CF-E6A810D0A7D6}">
      <dgm:prSet phldrT="[Text]"/>
      <dgm:spPr/>
      <dgm:t>
        <a:bodyPr/>
        <a:lstStyle/>
        <a:p>
          <a:r>
            <a:rPr lang="en-US"/>
            <a:t>Skills</a:t>
          </a:r>
        </a:p>
      </dgm:t>
    </dgm:pt>
    <dgm:pt modelId="{C4C9DB9B-13AD-459F-ABF1-9B04C9FCD536}" type="parTrans" cxnId="{99E00591-A2AB-4EB1-A5FB-174F3E4EF08B}">
      <dgm:prSet/>
      <dgm:spPr/>
      <dgm:t>
        <a:bodyPr/>
        <a:lstStyle/>
        <a:p>
          <a:endParaRPr lang="en-US"/>
        </a:p>
      </dgm:t>
    </dgm:pt>
    <dgm:pt modelId="{BCC03D5F-962C-4B87-99BE-768DF37F0F05}" type="sibTrans" cxnId="{99E00591-A2AB-4EB1-A5FB-174F3E4EF08B}">
      <dgm:prSet/>
      <dgm:spPr/>
      <dgm:t>
        <a:bodyPr/>
        <a:lstStyle/>
        <a:p>
          <a:endParaRPr lang="en-US"/>
        </a:p>
      </dgm:t>
    </dgm:pt>
    <dgm:pt modelId="{145C601B-6B6D-42D7-A234-28FF1119141C}">
      <dgm:prSet phldrT="[Text]"/>
      <dgm:spPr/>
      <dgm:t>
        <a:bodyPr/>
        <a:lstStyle/>
        <a:p>
          <a:r>
            <a:rPr lang="en-US"/>
            <a:t>What a person is good at</a:t>
          </a:r>
        </a:p>
      </dgm:t>
    </dgm:pt>
    <dgm:pt modelId="{029441F9-522A-4275-AAAD-BC7A17D0E237}" type="parTrans" cxnId="{2FFC1DCB-4A74-4988-BF1E-59A2BB06282E}">
      <dgm:prSet/>
      <dgm:spPr/>
      <dgm:t>
        <a:bodyPr/>
        <a:lstStyle/>
        <a:p>
          <a:endParaRPr lang="en-US"/>
        </a:p>
      </dgm:t>
    </dgm:pt>
    <dgm:pt modelId="{945BC183-89D5-406D-B344-0254CBA39530}" type="sibTrans" cxnId="{2FFC1DCB-4A74-4988-BF1E-59A2BB06282E}">
      <dgm:prSet/>
      <dgm:spPr/>
      <dgm:t>
        <a:bodyPr/>
        <a:lstStyle/>
        <a:p>
          <a:endParaRPr lang="en-US"/>
        </a:p>
      </dgm:t>
    </dgm:pt>
    <dgm:pt modelId="{F8D17729-69A8-4EF1-ABBB-0EF1450B4B0C}">
      <dgm:prSet phldrT="[Text]"/>
      <dgm:spPr/>
      <dgm:t>
        <a:bodyPr/>
        <a:lstStyle/>
        <a:p>
          <a:r>
            <a:rPr lang="en-US"/>
            <a:t>Vulnerability</a:t>
          </a:r>
        </a:p>
      </dgm:t>
    </dgm:pt>
    <dgm:pt modelId="{053722BF-795A-4302-A082-2FFF2338A282}" type="parTrans" cxnId="{892100C2-1190-4A76-8922-57134B18362C}">
      <dgm:prSet/>
      <dgm:spPr/>
      <dgm:t>
        <a:bodyPr/>
        <a:lstStyle/>
        <a:p>
          <a:endParaRPr lang="en-US"/>
        </a:p>
      </dgm:t>
    </dgm:pt>
    <dgm:pt modelId="{54125E86-3B65-40BE-BC94-0AD2311592C0}" type="sibTrans" cxnId="{892100C2-1190-4A76-8922-57134B18362C}">
      <dgm:prSet/>
      <dgm:spPr/>
      <dgm:t>
        <a:bodyPr/>
        <a:lstStyle/>
        <a:p>
          <a:endParaRPr lang="en-US"/>
        </a:p>
      </dgm:t>
    </dgm:pt>
    <dgm:pt modelId="{2467E56D-716C-4F1B-92C6-410FB346C014}">
      <dgm:prSet phldrT="[Text]"/>
      <dgm:spPr/>
      <dgm:t>
        <a:bodyPr/>
        <a:lstStyle/>
        <a:p>
          <a:r>
            <a:rPr lang="en-US"/>
            <a:t>Situations in which one is weak/exposed</a:t>
          </a:r>
        </a:p>
      </dgm:t>
    </dgm:pt>
    <dgm:pt modelId="{D28DC1C5-A18F-4957-BBB7-1B57346ECCD5}" type="parTrans" cxnId="{D0CC0923-1BF2-4281-85AC-452FACF75078}">
      <dgm:prSet/>
      <dgm:spPr/>
      <dgm:t>
        <a:bodyPr/>
        <a:lstStyle/>
        <a:p>
          <a:endParaRPr lang="en-US"/>
        </a:p>
      </dgm:t>
    </dgm:pt>
    <dgm:pt modelId="{045623F9-A670-4DAF-82F7-805EF0BF25AA}" type="sibTrans" cxnId="{D0CC0923-1BF2-4281-85AC-452FACF75078}">
      <dgm:prSet/>
      <dgm:spPr/>
      <dgm:t>
        <a:bodyPr/>
        <a:lstStyle/>
        <a:p>
          <a:endParaRPr lang="en-US"/>
        </a:p>
      </dgm:t>
    </dgm:pt>
    <dgm:pt modelId="{33612BAB-CA1D-40BB-9F3E-894A445D4550}">
      <dgm:prSet phldrT="[Text]"/>
      <dgm:spPr/>
      <dgm:t>
        <a:bodyPr/>
        <a:lstStyle/>
        <a:p>
          <a:r>
            <a:rPr lang="en-US"/>
            <a:t>Artist</a:t>
          </a:r>
        </a:p>
      </dgm:t>
    </dgm:pt>
    <dgm:pt modelId="{86447292-7BB2-450D-860B-D7275FF78B9A}" type="parTrans" cxnId="{F23847C7-3774-4051-A45E-E7A4298D544F}">
      <dgm:prSet/>
      <dgm:spPr/>
      <dgm:t>
        <a:bodyPr/>
        <a:lstStyle/>
        <a:p>
          <a:endParaRPr lang="en-US"/>
        </a:p>
      </dgm:t>
    </dgm:pt>
    <dgm:pt modelId="{44C073F9-AF67-4F23-8C4C-ADBA5CB2A986}" type="sibTrans" cxnId="{F23847C7-3774-4051-A45E-E7A4298D544F}">
      <dgm:prSet/>
      <dgm:spPr/>
      <dgm:t>
        <a:bodyPr/>
        <a:lstStyle/>
        <a:p>
          <a:endParaRPr lang="en-US"/>
        </a:p>
      </dgm:t>
    </dgm:pt>
    <dgm:pt modelId="{1269434D-3E0A-41C3-8684-153D349D5290}">
      <dgm:prSet phldrT="[Text]"/>
      <dgm:spPr/>
      <dgm:t>
        <a:bodyPr/>
        <a:lstStyle/>
        <a:p>
          <a:r>
            <a:rPr lang="en-US"/>
            <a:t>Creative resources Creative Self</a:t>
          </a:r>
        </a:p>
      </dgm:t>
    </dgm:pt>
    <dgm:pt modelId="{599E2F1D-4536-4FDD-9502-ED8FC96D887B}" type="parTrans" cxnId="{355C5737-C9E9-4F9D-A416-5C5DC696BCFE}">
      <dgm:prSet/>
      <dgm:spPr/>
      <dgm:t>
        <a:bodyPr/>
        <a:lstStyle/>
        <a:p>
          <a:endParaRPr lang="en-US"/>
        </a:p>
      </dgm:t>
    </dgm:pt>
    <dgm:pt modelId="{B31E06BD-8492-48AB-B4C4-B0A0286CE173}" type="sibTrans" cxnId="{355C5737-C9E9-4F9D-A416-5C5DC696BCFE}">
      <dgm:prSet/>
      <dgm:spPr/>
      <dgm:t>
        <a:bodyPr/>
        <a:lstStyle/>
        <a:p>
          <a:endParaRPr lang="en-US"/>
        </a:p>
      </dgm:t>
    </dgm:pt>
    <dgm:pt modelId="{50CC1551-4B90-45A2-B8BC-EF0A5F89CCFC}" type="pres">
      <dgm:prSet presAssocID="{A62FDC86-F950-49A1-B45E-FB2799EF8BA8}" presName="cycleMatrixDiagram" presStyleCnt="0">
        <dgm:presLayoutVars>
          <dgm:chMax val="1"/>
          <dgm:dir/>
          <dgm:animLvl val="lvl"/>
          <dgm:resizeHandles val="exact"/>
        </dgm:presLayoutVars>
      </dgm:prSet>
      <dgm:spPr/>
      <dgm:t>
        <a:bodyPr/>
        <a:lstStyle/>
        <a:p>
          <a:endParaRPr lang="en-US"/>
        </a:p>
      </dgm:t>
    </dgm:pt>
    <dgm:pt modelId="{5046445D-7C00-440D-BA8D-BAB23CBF60CD}" type="pres">
      <dgm:prSet presAssocID="{A62FDC86-F950-49A1-B45E-FB2799EF8BA8}" presName="children" presStyleCnt="0"/>
      <dgm:spPr/>
    </dgm:pt>
    <dgm:pt modelId="{2619AD64-C53D-45B1-A315-C7DF17CCC62A}" type="pres">
      <dgm:prSet presAssocID="{A62FDC86-F950-49A1-B45E-FB2799EF8BA8}" presName="child1group" presStyleCnt="0"/>
      <dgm:spPr/>
    </dgm:pt>
    <dgm:pt modelId="{D0CE7A19-FC3E-46D1-B394-2E816740E46A}" type="pres">
      <dgm:prSet presAssocID="{A62FDC86-F950-49A1-B45E-FB2799EF8BA8}" presName="child1" presStyleLbl="bgAcc1" presStyleIdx="0" presStyleCnt="4"/>
      <dgm:spPr/>
      <dgm:t>
        <a:bodyPr/>
        <a:lstStyle/>
        <a:p>
          <a:endParaRPr lang="en-US"/>
        </a:p>
      </dgm:t>
    </dgm:pt>
    <dgm:pt modelId="{4DEB1D46-A3AD-4EDD-9B66-0BE2C74FDB1C}" type="pres">
      <dgm:prSet presAssocID="{A62FDC86-F950-49A1-B45E-FB2799EF8BA8}" presName="child1Text" presStyleLbl="bgAcc1" presStyleIdx="0" presStyleCnt="4">
        <dgm:presLayoutVars>
          <dgm:bulletEnabled val="1"/>
        </dgm:presLayoutVars>
      </dgm:prSet>
      <dgm:spPr/>
      <dgm:t>
        <a:bodyPr/>
        <a:lstStyle/>
        <a:p>
          <a:endParaRPr lang="en-US"/>
        </a:p>
      </dgm:t>
    </dgm:pt>
    <dgm:pt modelId="{7B97F585-BF22-42A9-A9C0-ED811AF1EF90}" type="pres">
      <dgm:prSet presAssocID="{A62FDC86-F950-49A1-B45E-FB2799EF8BA8}" presName="child2group" presStyleCnt="0"/>
      <dgm:spPr/>
    </dgm:pt>
    <dgm:pt modelId="{B0380EC0-3DCF-47FA-AF57-1AF1A0B0F501}" type="pres">
      <dgm:prSet presAssocID="{A62FDC86-F950-49A1-B45E-FB2799EF8BA8}" presName="child2" presStyleLbl="bgAcc1" presStyleIdx="1" presStyleCnt="4"/>
      <dgm:spPr/>
      <dgm:t>
        <a:bodyPr/>
        <a:lstStyle/>
        <a:p>
          <a:endParaRPr lang="en-US"/>
        </a:p>
      </dgm:t>
    </dgm:pt>
    <dgm:pt modelId="{54410246-764E-4F13-9A3C-2FDEEC920D43}" type="pres">
      <dgm:prSet presAssocID="{A62FDC86-F950-49A1-B45E-FB2799EF8BA8}" presName="child2Text" presStyleLbl="bgAcc1" presStyleIdx="1" presStyleCnt="4">
        <dgm:presLayoutVars>
          <dgm:bulletEnabled val="1"/>
        </dgm:presLayoutVars>
      </dgm:prSet>
      <dgm:spPr/>
      <dgm:t>
        <a:bodyPr/>
        <a:lstStyle/>
        <a:p>
          <a:endParaRPr lang="en-US"/>
        </a:p>
      </dgm:t>
    </dgm:pt>
    <dgm:pt modelId="{7F08798A-CF78-42B5-B3E2-98F85CDDFC6C}" type="pres">
      <dgm:prSet presAssocID="{A62FDC86-F950-49A1-B45E-FB2799EF8BA8}" presName="child3group" presStyleCnt="0"/>
      <dgm:spPr/>
    </dgm:pt>
    <dgm:pt modelId="{A9660404-885D-4B20-A1DD-199580D28568}" type="pres">
      <dgm:prSet presAssocID="{A62FDC86-F950-49A1-B45E-FB2799EF8BA8}" presName="child3" presStyleLbl="bgAcc1" presStyleIdx="2" presStyleCnt="4"/>
      <dgm:spPr/>
      <dgm:t>
        <a:bodyPr/>
        <a:lstStyle/>
        <a:p>
          <a:endParaRPr lang="en-US"/>
        </a:p>
      </dgm:t>
    </dgm:pt>
    <dgm:pt modelId="{F3CD64C4-A7BF-4536-BBD6-592D22D1F067}" type="pres">
      <dgm:prSet presAssocID="{A62FDC86-F950-49A1-B45E-FB2799EF8BA8}" presName="child3Text" presStyleLbl="bgAcc1" presStyleIdx="2" presStyleCnt="4">
        <dgm:presLayoutVars>
          <dgm:bulletEnabled val="1"/>
        </dgm:presLayoutVars>
      </dgm:prSet>
      <dgm:spPr/>
      <dgm:t>
        <a:bodyPr/>
        <a:lstStyle/>
        <a:p>
          <a:endParaRPr lang="en-US"/>
        </a:p>
      </dgm:t>
    </dgm:pt>
    <dgm:pt modelId="{288F3F74-305B-4331-AC3B-D7D000DF0625}" type="pres">
      <dgm:prSet presAssocID="{A62FDC86-F950-49A1-B45E-FB2799EF8BA8}" presName="child4group" presStyleCnt="0"/>
      <dgm:spPr/>
    </dgm:pt>
    <dgm:pt modelId="{341A2BBB-C619-416B-9281-B1D04B20A750}" type="pres">
      <dgm:prSet presAssocID="{A62FDC86-F950-49A1-B45E-FB2799EF8BA8}" presName="child4" presStyleLbl="bgAcc1" presStyleIdx="3" presStyleCnt="4"/>
      <dgm:spPr/>
      <dgm:t>
        <a:bodyPr/>
        <a:lstStyle/>
        <a:p>
          <a:endParaRPr lang="en-US"/>
        </a:p>
      </dgm:t>
    </dgm:pt>
    <dgm:pt modelId="{012C06EB-D1FA-45A6-AB7B-7526A83FA106}" type="pres">
      <dgm:prSet presAssocID="{A62FDC86-F950-49A1-B45E-FB2799EF8BA8}" presName="child4Text" presStyleLbl="bgAcc1" presStyleIdx="3" presStyleCnt="4">
        <dgm:presLayoutVars>
          <dgm:bulletEnabled val="1"/>
        </dgm:presLayoutVars>
      </dgm:prSet>
      <dgm:spPr/>
      <dgm:t>
        <a:bodyPr/>
        <a:lstStyle/>
        <a:p>
          <a:endParaRPr lang="en-US"/>
        </a:p>
      </dgm:t>
    </dgm:pt>
    <dgm:pt modelId="{41A23B73-948C-4367-886A-DA4F7CE7ABEA}" type="pres">
      <dgm:prSet presAssocID="{A62FDC86-F950-49A1-B45E-FB2799EF8BA8}" presName="childPlaceholder" presStyleCnt="0"/>
      <dgm:spPr/>
    </dgm:pt>
    <dgm:pt modelId="{81915AC8-F1C7-47C9-875F-4883D38237F1}" type="pres">
      <dgm:prSet presAssocID="{A62FDC86-F950-49A1-B45E-FB2799EF8BA8}" presName="circle" presStyleCnt="0"/>
      <dgm:spPr/>
    </dgm:pt>
    <dgm:pt modelId="{4D3134F2-97E4-4B6A-96A6-38951CF593E3}" type="pres">
      <dgm:prSet presAssocID="{A62FDC86-F950-49A1-B45E-FB2799EF8BA8}" presName="quadrant1" presStyleLbl="node1" presStyleIdx="0" presStyleCnt="4" custLinFactNeighborX="224" custLinFactNeighborY="224">
        <dgm:presLayoutVars>
          <dgm:chMax val="1"/>
          <dgm:bulletEnabled val="1"/>
        </dgm:presLayoutVars>
      </dgm:prSet>
      <dgm:spPr/>
      <dgm:t>
        <a:bodyPr/>
        <a:lstStyle/>
        <a:p>
          <a:endParaRPr lang="en-US"/>
        </a:p>
      </dgm:t>
    </dgm:pt>
    <dgm:pt modelId="{FDD9D8FF-B1A0-4B61-B00A-EB2323D9B66B}" type="pres">
      <dgm:prSet presAssocID="{A62FDC86-F950-49A1-B45E-FB2799EF8BA8}" presName="quadrant2" presStyleLbl="node1" presStyleIdx="1" presStyleCnt="4">
        <dgm:presLayoutVars>
          <dgm:chMax val="1"/>
          <dgm:bulletEnabled val="1"/>
        </dgm:presLayoutVars>
      </dgm:prSet>
      <dgm:spPr/>
      <dgm:t>
        <a:bodyPr/>
        <a:lstStyle/>
        <a:p>
          <a:endParaRPr lang="en-US"/>
        </a:p>
      </dgm:t>
    </dgm:pt>
    <dgm:pt modelId="{8F3FE30D-9006-4F0B-AF1F-3929DEB88FAD}" type="pres">
      <dgm:prSet presAssocID="{A62FDC86-F950-49A1-B45E-FB2799EF8BA8}" presName="quadrant3" presStyleLbl="node1" presStyleIdx="2" presStyleCnt="4">
        <dgm:presLayoutVars>
          <dgm:chMax val="1"/>
          <dgm:bulletEnabled val="1"/>
        </dgm:presLayoutVars>
      </dgm:prSet>
      <dgm:spPr/>
      <dgm:t>
        <a:bodyPr/>
        <a:lstStyle/>
        <a:p>
          <a:endParaRPr lang="en-US"/>
        </a:p>
      </dgm:t>
    </dgm:pt>
    <dgm:pt modelId="{55EFCE1F-7AD2-418C-A887-F70F86B1839A}" type="pres">
      <dgm:prSet presAssocID="{A62FDC86-F950-49A1-B45E-FB2799EF8BA8}" presName="quadrant4" presStyleLbl="node1" presStyleIdx="3" presStyleCnt="4">
        <dgm:presLayoutVars>
          <dgm:chMax val="1"/>
          <dgm:bulletEnabled val="1"/>
        </dgm:presLayoutVars>
      </dgm:prSet>
      <dgm:spPr/>
      <dgm:t>
        <a:bodyPr/>
        <a:lstStyle/>
        <a:p>
          <a:endParaRPr lang="en-US"/>
        </a:p>
      </dgm:t>
    </dgm:pt>
    <dgm:pt modelId="{3DE86C2F-80B7-4AFD-AEA5-C14D8D98CDA1}" type="pres">
      <dgm:prSet presAssocID="{A62FDC86-F950-49A1-B45E-FB2799EF8BA8}" presName="quadrantPlaceholder" presStyleCnt="0"/>
      <dgm:spPr/>
    </dgm:pt>
    <dgm:pt modelId="{165ACE62-1FD2-4C1C-8CB4-91C70B16FEBA}" type="pres">
      <dgm:prSet presAssocID="{A62FDC86-F950-49A1-B45E-FB2799EF8BA8}" presName="center1" presStyleLbl="fgShp" presStyleIdx="0" presStyleCnt="2"/>
      <dgm:spPr/>
    </dgm:pt>
    <dgm:pt modelId="{ACE6BE89-BFDE-4F33-9910-D7E24056FF71}" type="pres">
      <dgm:prSet presAssocID="{A62FDC86-F950-49A1-B45E-FB2799EF8BA8}" presName="center2" presStyleLbl="fgShp" presStyleIdx="1" presStyleCnt="2"/>
      <dgm:spPr/>
    </dgm:pt>
  </dgm:ptLst>
  <dgm:cxnLst>
    <dgm:cxn modelId="{2C0E5B7A-79EA-41BB-B416-8CCFF586608D}" type="presOf" srcId="{2467E56D-716C-4F1B-92C6-410FB346C014}" destId="{F3CD64C4-A7BF-4536-BBD6-592D22D1F067}" srcOrd="1" destOrd="0" presId="urn:microsoft.com/office/officeart/2005/8/layout/cycle4#1"/>
    <dgm:cxn modelId="{8D353A7B-23C4-4612-AB99-FFF2DF2D337D}" srcId="{A62FDC86-F950-49A1-B45E-FB2799EF8BA8}" destId="{30E89B7F-8970-4ED0-BDA6-FAE5D7E6D4E7}" srcOrd="0" destOrd="0" parTransId="{2BF86196-609C-47D6-A88E-5860E5DC244C}" sibTransId="{3E449E16-3F20-45FB-966E-D9241DBEE860}"/>
    <dgm:cxn modelId="{4B212376-5803-44EC-A2FB-05B47204221D}" type="presOf" srcId="{2467E56D-716C-4F1B-92C6-410FB346C014}" destId="{A9660404-885D-4B20-A1DD-199580D28568}" srcOrd="0" destOrd="0" presId="urn:microsoft.com/office/officeart/2005/8/layout/cycle4#1"/>
    <dgm:cxn modelId="{13F91C91-6C5C-4F92-B29A-3E04215BA5A0}" type="presOf" srcId="{145C601B-6B6D-42D7-A234-28FF1119141C}" destId="{54410246-764E-4F13-9A3C-2FDEEC920D43}" srcOrd="1" destOrd="0" presId="urn:microsoft.com/office/officeart/2005/8/layout/cycle4#1"/>
    <dgm:cxn modelId="{6774765A-34AA-4B3B-B451-57DC4C7871B6}" type="presOf" srcId="{584EC062-6ACC-45DB-9E52-3BC300E37CF1}" destId="{D0CE7A19-FC3E-46D1-B394-2E816740E46A}" srcOrd="0" destOrd="0" presId="urn:microsoft.com/office/officeart/2005/8/layout/cycle4#1"/>
    <dgm:cxn modelId="{D4FC6892-DF46-4E45-9BE3-A06ACC9B8B0C}" type="presOf" srcId="{4708DD04-80CC-49A7-98CF-E6A810D0A7D6}" destId="{FDD9D8FF-B1A0-4B61-B00A-EB2323D9B66B}" srcOrd="0" destOrd="0" presId="urn:microsoft.com/office/officeart/2005/8/layout/cycle4#1"/>
    <dgm:cxn modelId="{D279C681-E89C-482B-B083-A45D81A93348}" type="presOf" srcId="{145C601B-6B6D-42D7-A234-28FF1119141C}" destId="{B0380EC0-3DCF-47FA-AF57-1AF1A0B0F501}" srcOrd="0" destOrd="0" presId="urn:microsoft.com/office/officeart/2005/8/layout/cycle4#1"/>
    <dgm:cxn modelId="{9EBCB144-2222-4E0F-8B72-F789A44B681E}" srcId="{30E89B7F-8970-4ED0-BDA6-FAE5D7E6D4E7}" destId="{584EC062-6ACC-45DB-9E52-3BC300E37CF1}" srcOrd="0" destOrd="0" parTransId="{FD27C3B4-EA28-47EE-85D5-D808C11E4552}" sibTransId="{77A5F5E3-279C-4068-9CD7-0C4ADAE8882B}"/>
    <dgm:cxn modelId="{39F7370B-A704-413E-BDD5-560F9B92187E}" type="presOf" srcId="{30E89B7F-8970-4ED0-BDA6-FAE5D7E6D4E7}" destId="{4D3134F2-97E4-4B6A-96A6-38951CF593E3}" srcOrd="0" destOrd="0" presId="urn:microsoft.com/office/officeart/2005/8/layout/cycle4#1"/>
    <dgm:cxn modelId="{6DE4A46B-BF86-48D7-B999-F2860AD4CD55}" type="presOf" srcId="{33612BAB-CA1D-40BB-9F3E-894A445D4550}" destId="{55EFCE1F-7AD2-418C-A887-F70F86B1839A}" srcOrd="0" destOrd="0" presId="urn:microsoft.com/office/officeart/2005/8/layout/cycle4#1"/>
    <dgm:cxn modelId="{CFFB6EC7-2AC2-40EC-90F4-C0588C4F997D}" type="presOf" srcId="{F8D17729-69A8-4EF1-ABBB-0EF1450B4B0C}" destId="{8F3FE30D-9006-4F0B-AF1F-3929DEB88FAD}" srcOrd="0" destOrd="0" presId="urn:microsoft.com/office/officeart/2005/8/layout/cycle4#1"/>
    <dgm:cxn modelId="{1DBBF964-7018-4AB7-A9B4-F070303A8E06}" type="presOf" srcId="{A62FDC86-F950-49A1-B45E-FB2799EF8BA8}" destId="{50CC1551-4B90-45A2-B8BC-EF0A5F89CCFC}" srcOrd="0" destOrd="0" presId="urn:microsoft.com/office/officeart/2005/8/layout/cycle4#1"/>
    <dgm:cxn modelId="{2FFC1DCB-4A74-4988-BF1E-59A2BB06282E}" srcId="{4708DD04-80CC-49A7-98CF-E6A810D0A7D6}" destId="{145C601B-6B6D-42D7-A234-28FF1119141C}" srcOrd="0" destOrd="0" parTransId="{029441F9-522A-4275-AAAD-BC7A17D0E237}" sibTransId="{945BC183-89D5-406D-B344-0254CBA39530}"/>
    <dgm:cxn modelId="{F23847C7-3774-4051-A45E-E7A4298D544F}" srcId="{A62FDC86-F950-49A1-B45E-FB2799EF8BA8}" destId="{33612BAB-CA1D-40BB-9F3E-894A445D4550}" srcOrd="3" destOrd="0" parTransId="{86447292-7BB2-450D-860B-D7275FF78B9A}" sibTransId="{44C073F9-AF67-4F23-8C4C-ADBA5CB2A986}"/>
    <dgm:cxn modelId="{892100C2-1190-4A76-8922-57134B18362C}" srcId="{A62FDC86-F950-49A1-B45E-FB2799EF8BA8}" destId="{F8D17729-69A8-4EF1-ABBB-0EF1450B4B0C}" srcOrd="2" destOrd="0" parTransId="{053722BF-795A-4302-A082-2FFF2338A282}" sibTransId="{54125E86-3B65-40BE-BC94-0AD2311592C0}"/>
    <dgm:cxn modelId="{54EAE263-4542-4BFC-AFD1-36630230F789}" type="presOf" srcId="{584EC062-6ACC-45DB-9E52-3BC300E37CF1}" destId="{4DEB1D46-A3AD-4EDD-9B66-0BE2C74FDB1C}" srcOrd="1" destOrd="0" presId="urn:microsoft.com/office/officeart/2005/8/layout/cycle4#1"/>
    <dgm:cxn modelId="{879418EF-7100-44A5-A493-1AD54F94B202}" type="presOf" srcId="{1269434D-3E0A-41C3-8684-153D349D5290}" destId="{341A2BBB-C619-416B-9281-B1D04B20A750}" srcOrd="0" destOrd="0" presId="urn:microsoft.com/office/officeart/2005/8/layout/cycle4#1"/>
    <dgm:cxn modelId="{99E00591-A2AB-4EB1-A5FB-174F3E4EF08B}" srcId="{A62FDC86-F950-49A1-B45E-FB2799EF8BA8}" destId="{4708DD04-80CC-49A7-98CF-E6A810D0A7D6}" srcOrd="1" destOrd="0" parTransId="{C4C9DB9B-13AD-459F-ABF1-9B04C9FCD536}" sibTransId="{BCC03D5F-962C-4B87-99BE-768DF37F0F05}"/>
    <dgm:cxn modelId="{3701118D-4531-4A33-94D4-6F1A153D1AF3}" type="presOf" srcId="{1269434D-3E0A-41C3-8684-153D349D5290}" destId="{012C06EB-D1FA-45A6-AB7B-7526A83FA106}" srcOrd="1" destOrd="0" presId="urn:microsoft.com/office/officeart/2005/8/layout/cycle4#1"/>
    <dgm:cxn modelId="{355C5737-C9E9-4F9D-A416-5C5DC696BCFE}" srcId="{33612BAB-CA1D-40BB-9F3E-894A445D4550}" destId="{1269434D-3E0A-41C3-8684-153D349D5290}" srcOrd="0" destOrd="0" parTransId="{599E2F1D-4536-4FDD-9502-ED8FC96D887B}" sibTransId="{B31E06BD-8492-48AB-B4C4-B0A0286CE173}"/>
    <dgm:cxn modelId="{D0CC0923-1BF2-4281-85AC-452FACF75078}" srcId="{F8D17729-69A8-4EF1-ABBB-0EF1450B4B0C}" destId="{2467E56D-716C-4F1B-92C6-410FB346C014}" srcOrd="0" destOrd="0" parTransId="{D28DC1C5-A18F-4957-BBB7-1B57346ECCD5}" sibTransId="{045623F9-A670-4DAF-82F7-805EF0BF25AA}"/>
    <dgm:cxn modelId="{9B55F05F-05EF-41C0-9F80-4A4DF0357533}" type="presParOf" srcId="{50CC1551-4B90-45A2-B8BC-EF0A5F89CCFC}" destId="{5046445D-7C00-440D-BA8D-BAB23CBF60CD}" srcOrd="0" destOrd="0" presId="urn:microsoft.com/office/officeart/2005/8/layout/cycle4#1"/>
    <dgm:cxn modelId="{E9F87D3E-8D2D-4F4C-BC3B-286F20157470}" type="presParOf" srcId="{5046445D-7C00-440D-BA8D-BAB23CBF60CD}" destId="{2619AD64-C53D-45B1-A315-C7DF17CCC62A}" srcOrd="0" destOrd="0" presId="urn:microsoft.com/office/officeart/2005/8/layout/cycle4#1"/>
    <dgm:cxn modelId="{CDD92581-989B-4A43-8695-CBD8A3BE6E0A}" type="presParOf" srcId="{2619AD64-C53D-45B1-A315-C7DF17CCC62A}" destId="{D0CE7A19-FC3E-46D1-B394-2E816740E46A}" srcOrd="0" destOrd="0" presId="urn:microsoft.com/office/officeart/2005/8/layout/cycle4#1"/>
    <dgm:cxn modelId="{CCD1CE7F-3390-418D-BA0E-56772CA70D50}" type="presParOf" srcId="{2619AD64-C53D-45B1-A315-C7DF17CCC62A}" destId="{4DEB1D46-A3AD-4EDD-9B66-0BE2C74FDB1C}" srcOrd="1" destOrd="0" presId="urn:microsoft.com/office/officeart/2005/8/layout/cycle4#1"/>
    <dgm:cxn modelId="{0B7A56AB-0EF4-4030-8C47-F339E0BDABE9}" type="presParOf" srcId="{5046445D-7C00-440D-BA8D-BAB23CBF60CD}" destId="{7B97F585-BF22-42A9-A9C0-ED811AF1EF90}" srcOrd="1" destOrd="0" presId="urn:microsoft.com/office/officeart/2005/8/layout/cycle4#1"/>
    <dgm:cxn modelId="{9202CB1A-E842-4480-8456-BE6DFE908BED}" type="presParOf" srcId="{7B97F585-BF22-42A9-A9C0-ED811AF1EF90}" destId="{B0380EC0-3DCF-47FA-AF57-1AF1A0B0F501}" srcOrd="0" destOrd="0" presId="urn:microsoft.com/office/officeart/2005/8/layout/cycle4#1"/>
    <dgm:cxn modelId="{E8A0308B-9580-4290-B0FB-472E35AA13C8}" type="presParOf" srcId="{7B97F585-BF22-42A9-A9C0-ED811AF1EF90}" destId="{54410246-764E-4F13-9A3C-2FDEEC920D43}" srcOrd="1" destOrd="0" presId="urn:microsoft.com/office/officeart/2005/8/layout/cycle4#1"/>
    <dgm:cxn modelId="{B0254774-7D51-454A-8347-9E73E3EE94B6}" type="presParOf" srcId="{5046445D-7C00-440D-BA8D-BAB23CBF60CD}" destId="{7F08798A-CF78-42B5-B3E2-98F85CDDFC6C}" srcOrd="2" destOrd="0" presId="urn:microsoft.com/office/officeart/2005/8/layout/cycle4#1"/>
    <dgm:cxn modelId="{36551E56-C139-4DC4-B1C1-EACFF2BA85FC}" type="presParOf" srcId="{7F08798A-CF78-42B5-B3E2-98F85CDDFC6C}" destId="{A9660404-885D-4B20-A1DD-199580D28568}" srcOrd="0" destOrd="0" presId="urn:microsoft.com/office/officeart/2005/8/layout/cycle4#1"/>
    <dgm:cxn modelId="{E785D810-3759-482A-9A06-6288EEC48241}" type="presParOf" srcId="{7F08798A-CF78-42B5-B3E2-98F85CDDFC6C}" destId="{F3CD64C4-A7BF-4536-BBD6-592D22D1F067}" srcOrd="1" destOrd="0" presId="urn:microsoft.com/office/officeart/2005/8/layout/cycle4#1"/>
    <dgm:cxn modelId="{56429BB1-75BA-40A0-B278-D3EE25C352CB}" type="presParOf" srcId="{5046445D-7C00-440D-BA8D-BAB23CBF60CD}" destId="{288F3F74-305B-4331-AC3B-D7D000DF0625}" srcOrd="3" destOrd="0" presId="urn:microsoft.com/office/officeart/2005/8/layout/cycle4#1"/>
    <dgm:cxn modelId="{53F42D99-8BB5-4CEC-A1EB-06237D30792B}" type="presParOf" srcId="{288F3F74-305B-4331-AC3B-D7D000DF0625}" destId="{341A2BBB-C619-416B-9281-B1D04B20A750}" srcOrd="0" destOrd="0" presId="urn:microsoft.com/office/officeart/2005/8/layout/cycle4#1"/>
    <dgm:cxn modelId="{B69021A3-11FD-4F32-9BC6-292530E42646}" type="presParOf" srcId="{288F3F74-305B-4331-AC3B-D7D000DF0625}" destId="{012C06EB-D1FA-45A6-AB7B-7526A83FA106}" srcOrd="1" destOrd="0" presId="urn:microsoft.com/office/officeart/2005/8/layout/cycle4#1"/>
    <dgm:cxn modelId="{2AB4186D-59B2-43BD-A4EC-E49DF5FCB9DD}" type="presParOf" srcId="{5046445D-7C00-440D-BA8D-BAB23CBF60CD}" destId="{41A23B73-948C-4367-886A-DA4F7CE7ABEA}" srcOrd="4" destOrd="0" presId="urn:microsoft.com/office/officeart/2005/8/layout/cycle4#1"/>
    <dgm:cxn modelId="{F366E360-1843-4C00-BA2F-363BA68389AC}" type="presParOf" srcId="{50CC1551-4B90-45A2-B8BC-EF0A5F89CCFC}" destId="{81915AC8-F1C7-47C9-875F-4883D38237F1}" srcOrd="1" destOrd="0" presId="urn:microsoft.com/office/officeart/2005/8/layout/cycle4#1"/>
    <dgm:cxn modelId="{5C2BC8EC-003E-411A-AD44-87457A127030}" type="presParOf" srcId="{81915AC8-F1C7-47C9-875F-4883D38237F1}" destId="{4D3134F2-97E4-4B6A-96A6-38951CF593E3}" srcOrd="0" destOrd="0" presId="urn:microsoft.com/office/officeart/2005/8/layout/cycle4#1"/>
    <dgm:cxn modelId="{2818BC0F-D7D3-47A8-9558-DEC5D3BE076B}" type="presParOf" srcId="{81915AC8-F1C7-47C9-875F-4883D38237F1}" destId="{FDD9D8FF-B1A0-4B61-B00A-EB2323D9B66B}" srcOrd="1" destOrd="0" presId="urn:microsoft.com/office/officeart/2005/8/layout/cycle4#1"/>
    <dgm:cxn modelId="{D6720BA9-8BAE-4F2D-A2FC-CDB86980CE13}" type="presParOf" srcId="{81915AC8-F1C7-47C9-875F-4883D38237F1}" destId="{8F3FE30D-9006-4F0B-AF1F-3929DEB88FAD}" srcOrd="2" destOrd="0" presId="urn:microsoft.com/office/officeart/2005/8/layout/cycle4#1"/>
    <dgm:cxn modelId="{3EA1AE8E-3898-40FF-8AFB-F0A0F59DD3FE}" type="presParOf" srcId="{81915AC8-F1C7-47C9-875F-4883D38237F1}" destId="{55EFCE1F-7AD2-418C-A887-F70F86B1839A}" srcOrd="3" destOrd="0" presId="urn:microsoft.com/office/officeart/2005/8/layout/cycle4#1"/>
    <dgm:cxn modelId="{EAD1D778-0C58-43C6-B208-6AFFB7F23338}" type="presParOf" srcId="{81915AC8-F1C7-47C9-875F-4883D38237F1}" destId="{3DE86C2F-80B7-4AFD-AEA5-C14D8D98CDA1}" srcOrd="4" destOrd="0" presId="urn:microsoft.com/office/officeart/2005/8/layout/cycle4#1"/>
    <dgm:cxn modelId="{32F7428A-2B6D-4C70-9EA8-38E2E6A93307}" type="presParOf" srcId="{50CC1551-4B90-45A2-B8BC-EF0A5F89CCFC}" destId="{165ACE62-1FD2-4C1C-8CB4-91C70B16FEBA}" srcOrd="2" destOrd="0" presId="urn:microsoft.com/office/officeart/2005/8/layout/cycle4#1"/>
    <dgm:cxn modelId="{EE7CE44F-29E4-41A7-9CF3-0A81EDBBA9E4}" type="presParOf" srcId="{50CC1551-4B90-45A2-B8BC-EF0A5F89CCFC}" destId="{ACE6BE89-BFDE-4F33-9910-D7E24056FF71}"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34635F98-86C0-4815-949A-4E53B0D2BA27}"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635F98-86C0-4815-949A-4E53B0D2BA27}"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4635F98-86C0-4815-949A-4E53B0D2BA27}"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0952B773-2CEA-4465-B4B9-F3638A995136}" type="datetimeFigureOut">
              <a:rPr lang="en-US" smtClean="0"/>
              <a:pPr/>
              <a:t>3/23/2015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52B773-2CEA-4465-B4B9-F3638A995136}" type="datetimeFigureOut">
              <a:rPr lang="en-US" smtClean="0"/>
              <a:pPr/>
              <a:t>3/23/2015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635F98-86C0-4815-949A-4E53B0D2BA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0952B773-2CEA-4465-B4B9-F3638A995136}" type="datetimeFigureOut">
              <a:rPr lang="en-US" smtClean="0"/>
              <a:pPr/>
              <a:t>3/23/2015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4635F98-86C0-4815-949A-4E53B0D2BA2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PowerPoint_Slide1.sldx"/></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PowerPoint_Slide2.sldx"/></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package" Target="../embeddings/Microsoft_PowerPoint_Slide3.sldx"/></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Assessment</a:t>
            </a:r>
            <a:endParaRPr lang="en-US" dirty="0"/>
          </a:p>
        </p:txBody>
      </p:sp>
      <p:sp>
        <p:nvSpPr>
          <p:cNvPr id="3" name="Subtitle 2"/>
          <p:cNvSpPr>
            <a:spLocks noGrp="1"/>
          </p:cNvSpPr>
          <p:nvPr>
            <p:ph type="subTitle" idx="1"/>
          </p:nvPr>
        </p:nvSpPr>
        <p:spPr/>
        <p:txBody>
          <a:bodyPr/>
          <a:lstStyle/>
          <a:p>
            <a:r>
              <a:rPr lang="en-US" dirty="0" err="1" smtClean="0"/>
              <a:t>Dramatherapy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Assessment?</a:t>
            </a:r>
            <a:endParaRPr lang="en-US" dirty="0"/>
          </a:p>
        </p:txBody>
      </p:sp>
      <p:sp>
        <p:nvSpPr>
          <p:cNvPr id="3" name="Content Placeholder 2"/>
          <p:cNvSpPr>
            <a:spLocks noGrp="1"/>
          </p:cNvSpPr>
          <p:nvPr>
            <p:ph idx="1"/>
          </p:nvPr>
        </p:nvSpPr>
        <p:spPr/>
        <p:txBody>
          <a:bodyPr/>
          <a:lstStyle/>
          <a:p>
            <a:r>
              <a:rPr lang="en-US" dirty="0" err="1" smtClean="0"/>
              <a:t>Dramatherapy</a:t>
            </a:r>
            <a:r>
              <a:rPr lang="en-US" dirty="0" smtClean="0"/>
              <a:t> is a clinical practice that uses formal and validated assessment and evaluation tools to measure its effectiveness and outcomes </a:t>
            </a:r>
          </a:p>
          <a:p>
            <a:r>
              <a:rPr lang="en-US" dirty="0" smtClean="0"/>
              <a:t>Provides a summary and analysis of the creative-therapeutic work, evidencing change.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1371600"/>
          </a:xfrm>
        </p:spPr>
        <p:txBody>
          <a:bodyPr/>
          <a:lstStyle/>
          <a:p>
            <a:r>
              <a:rPr lang="en-US" dirty="0" smtClean="0"/>
              <a:t>Kids with Learning Disabilities, for example:</a:t>
            </a:r>
            <a:endParaRPr lang="en-US" dirty="0"/>
          </a:p>
        </p:txBody>
      </p:sp>
      <p:sp>
        <p:nvSpPr>
          <p:cNvPr id="3" name="Content Placeholder 2"/>
          <p:cNvSpPr>
            <a:spLocks noGrp="1"/>
          </p:cNvSpPr>
          <p:nvPr>
            <p:ph idx="1"/>
          </p:nvPr>
        </p:nvSpPr>
        <p:spPr>
          <a:xfrm>
            <a:off x="914400" y="1905000"/>
            <a:ext cx="7772400" cy="4572000"/>
          </a:xfrm>
        </p:spPr>
        <p:txBody>
          <a:bodyPr>
            <a:normAutofit fontScale="92500"/>
          </a:bodyPr>
          <a:lstStyle/>
          <a:p>
            <a:pPr lvl="0"/>
            <a:r>
              <a:rPr lang="en-US" dirty="0" smtClean="0"/>
              <a:t>Enhanced confidence, self-esteem and emotional resilience</a:t>
            </a:r>
          </a:p>
          <a:p>
            <a:pPr lvl="0"/>
            <a:r>
              <a:rPr lang="en-US" dirty="0" smtClean="0"/>
              <a:t>Greater security &amp; self-awareness of safety.</a:t>
            </a:r>
          </a:p>
          <a:p>
            <a:pPr lvl="0"/>
            <a:r>
              <a:rPr lang="en-US" dirty="0" smtClean="0"/>
              <a:t>Improved communication and </a:t>
            </a:r>
            <a:r>
              <a:rPr lang="en-US" dirty="0" err="1" smtClean="0"/>
              <a:t>socialisation</a:t>
            </a:r>
            <a:r>
              <a:rPr lang="en-US" dirty="0" smtClean="0"/>
              <a:t> skills</a:t>
            </a:r>
          </a:p>
          <a:p>
            <a:pPr lvl="0"/>
            <a:r>
              <a:rPr lang="en-US" dirty="0" smtClean="0"/>
              <a:t>Improved concentration, memory, and attention</a:t>
            </a:r>
          </a:p>
          <a:p>
            <a:pPr lvl="0"/>
            <a:r>
              <a:rPr lang="en-US" dirty="0" smtClean="0"/>
              <a:t>Increased body and sensory awareness</a:t>
            </a:r>
          </a:p>
          <a:p>
            <a:pPr lvl="0"/>
            <a:r>
              <a:rPr lang="en-US" dirty="0" smtClean="0"/>
              <a:t>Greater awareness of boundaries – space, people</a:t>
            </a:r>
          </a:p>
          <a:p>
            <a:pPr lvl="0"/>
            <a:r>
              <a:rPr lang="en-US" dirty="0" smtClean="0"/>
              <a:t>Abilities to overcome difficulties with relationships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133600"/>
            <a:ext cx="7848600" cy="1905000"/>
          </a:xfrm>
        </p:spPr>
        <p:txBody>
          <a:bodyPr/>
          <a:lstStyle/>
          <a:p>
            <a:r>
              <a:rPr lang="en-US" dirty="0" smtClean="0"/>
              <a:t>In </a:t>
            </a:r>
            <a:r>
              <a:rPr lang="en-US" dirty="0" err="1" smtClean="0"/>
              <a:t>Dramatherapy</a:t>
            </a:r>
            <a:r>
              <a:rPr lang="en-US" dirty="0" smtClean="0"/>
              <a:t>, Assessment is Continuous and Ongoing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Assessment</a:t>
            </a:r>
            <a:endParaRPr lang="en-US" dirty="0"/>
          </a:p>
        </p:txBody>
      </p:sp>
      <p:sp>
        <p:nvSpPr>
          <p:cNvPr id="3" name="Content Placeholder 2"/>
          <p:cNvSpPr>
            <a:spLocks noGrp="1"/>
          </p:cNvSpPr>
          <p:nvPr>
            <p:ph idx="1"/>
          </p:nvPr>
        </p:nvSpPr>
        <p:spPr>
          <a:xfrm>
            <a:off x="914400" y="1524000"/>
            <a:ext cx="7772400" cy="4831560"/>
          </a:xfrm>
        </p:spPr>
        <p:txBody>
          <a:bodyPr>
            <a:normAutofit fontScale="92500" lnSpcReduction="20000"/>
          </a:bodyPr>
          <a:lstStyle/>
          <a:p>
            <a:pPr>
              <a:buNone/>
            </a:pPr>
            <a:endParaRPr lang="en-US" dirty="0" smtClean="0"/>
          </a:p>
          <a:p>
            <a:r>
              <a:rPr lang="en-US" dirty="0" smtClean="0"/>
              <a:t>Motivation, willingness for drama therapy sessions</a:t>
            </a:r>
          </a:p>
          <a:p>
            <a:pPr>
              <a:buNone/>
            </a:pPr>
            <a:endParaRPr lang="en-US" dirty="0" smtClean="0"/>
          </a:p>
          <a:p>
            <a:r>
              <a:rPr lang="en-US" dirty="0" smtClean="0"/>
              <a:t>Willingness to change, play creatively</a:t>
            </a:r>
          </a:p>
          <a:p>
            <a:pPr>
              <a:buNone/>
            </a:pPr>
            <a:endParaRPr lang="en-US" dirty="0" smtClean="0"/>
          </a:p>
          <a:p>
            <a:r>
              <a:rPr lang="en-US" dirty="0" smtClean="0"/>
              <a:t>Clinical history and personal/social background</a:t>
            </a:r>
          </a:p>
          <a:p>
            <a:pPr>
              <a:buNone/>
            </a:pPr>
            <a:endParaRPr lang="en-US" dirty="0" smtClean="0"/>
          </a:p>
          <a:p>
            <a:r>
              <a:rPr lang="en-US" dirty="0" smtClean="0"/>
              <a:t>Willingness to play role</a:t>
            </a:r>
          </a:p>
          <a:p>
            <a:pPr>
              <a:buNone/>
            </a:pPr>
            <a:endParaRPr lang="en-US" dirty="0" smtClean="0"/>
          </a:p>
          <a:p>
            <a:r>
              <a:rPr lang="en-US" dirty="0" smtClean="0"/>
              <a:t> Ability to communicate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Assessment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Ability to express feelings, become acquainted, accept feelings of others</a:t>
            </a:r>
          </a:p>
          <a:p>
            <a:pPr>
              <a:buNone/>
            </a:pPr>
            <a:endParaRPr lang="en-US" dirty="0" smtClean="0"/>
          </a:p>
          <a:p>
            <a:r>
              <a:rPr lang="en-US" dirty="0" smtClean="0"/>
              <a:t>Find community with the group</a:t>
            </a:r>
          </a:p>
          <a:p>
            <a:pPr>
              <a:buNone/>
            </a:pPr>
            <a:endParaRPr lang="en-US" dirty="0" smtClean="0"/>
          </a:p>
          <a:p>
            <a:r>
              <a:rPr lang="en-US" dirty="0" smtClean="0"/>
              <a:t>Make contact with the therapist</a:t>
            </a:r>
          </a:p>
          <a:p>
            <a:pPr>
              <a:buNone/>
            </a:pPr>
            <a:endParaRPr lang="en-US" dirty="0" smtClean="0"/>
          </a:p>
          <a:p>
            <a:r>
              <a:rPr lang="en-US" dirty="0" smtClean="0"/>
              <a:t>Spontaneity and catharsis</a:t>
            </a:r>
          </a:p>
          <a:p>
            <a:pPr>
              <a:buNone/>
            </a:pPr>
            <a:endParaRPr lang="en-US" dirty="0" smtClean="0"/>
          </a:p>
          <a:p>
            <a:r>
              <a:rPr lang="en-US" dirty="0" smtClean="0"/>
              <a:t>Explore personal  pain</a:t>
            </a:r>
          </a:p>
          <a:p>
            <a:pPr>
              <a:buNone/>
            </a:pPr>
            <a:endParaRPr lang="en-US" dirty="0" smtClean="0"/>
          </a:p>
          <a:p>
            <a:r>
              <a:rPr lang="en-US" dirty="0" smtClean="0"/>
              <a:t>Handle fears, share differences with others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Assessment</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smtClean="0"/>
              <a:t>Self-esteem, awareness, acceptance</a:t>
            </a:r>
          </a:p>
          <a:p>
            <a:pPr>
              <a:lnSpc>
                <a:spcPct val="150000"/>
              </a:lnSpc>
            </a:pPr>
            <a:r>
              <a:rPr lang="en-US" dirty="0" smtClean="0"/>
              <a:t>Hope, communication, trust, spontaneity</a:t>
            </a:r>
          </a:p>
          <a:p>
            <a:pPr>
              <a:lnSpc>
                <a:spcPct val="150000"/>
              </a:lnSpc>
            </a:pPr>
            <a:r>
              <a:rPr lang="en-US" dirty="0" smtClean="0"/>
              <a:t>Self-other awareness, social interaction</a:t>
            </a:r>
          </a:p>
          <a:p>
            <a:pPr>
              <a:lnSpc>
                <a:spcPct val="150000"/>
              </a:lnSpc>
            </a:pPr>
            <a:r>
              <a:rPr lang="en-US" dirty="0" smtClean="0"/>
              <a:t>Creativity, initiative, imagination,</a:t>
            </a:r>
          </a:p>
          <a:p>
            <a:pPr>
              <a:lnSpc>
                <a:spcPct val="150000"/>
              </a:lnSpc>
            </a:pPr>
            <a:r>
              <a:rPr lang="en-US" dirty="0" smtClean="0"/>
              <a:t>Concentration, reduced depression</a:t>
            </a:r>
          </a:p>
          <a:p>
            <a:pPr>
              <a:lnSpc>
                <a:spcPct val="150000"/>
              </a:lnSpc>
            </a:pPr>
            <a:r>
              <a:rPr lang="en-US" dirty="0" smtClean="0"/>
              <a:t>Realistic world view, social self-control</a:t>
            </a:r>
          </a:p>
          <a:p>
            <a:pPr>
              <a:lnSpc>
                <a:spcPct val="150000"/>
              </a:lnSpc>
            </a:pPr>
            <a:r>
              <a:rPr lang="en-US" dirty="0" smtClean="0"/>
              <a:t>Physical appearance, use of language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772400" cy="1066800"/>
          </a:xfrm>
        </p:spPr>
        <p:txBody>
          <a:bodyPr/>
          <a:lstStyle/>
          <a:p>
            <a:r>
              <a:rPr lang="en-US" sz="3600" dirty="0" smtClean="0"/>
              <a:t>Some Assessment Techniques in Family Therapy</a:t>
            </a:r>
            <a:endParaRPr lang="en-US" sz="3600" dirty="0"/>
          </a:p>
        </p:txBody>
      </p:sp>
      <p:sp>
        <p:nvSpPr>
          <p:cNvPr id="3" name="Content Placeholder 2"/>
          <p:cNvSpPr>
            <a:spLocks noGrp="1"/>
          </p:cNvSpPr>
          <p:nvPr>
            <p:ph idx="1"/>
          </p:nvPr>
        </p:nvSpPr>
        <p:spPr>
          <a:xfrm>
            <a:off x="457200" y="1905000"/>
            <a:ext cx="8534400" cy="4800600"/>
          </a:xfrm>
        </p:spPr>
        <p:txBody>
          <a:bodyPr>
            <a:normAutofit fontScale="92500" lnSpcReduction="20000"/>
          </a:bodyPr>
          <a:lstStyle/>
          <a:p>
            <a:pPr lvl="0"/>
            <a:r>
              <a:rPr lang="en-US" dirty="0" smtClean="0"/>
              <a:t>Want Ads (for a perfect parent, child, spouse, marriage, solutions, etc. </a:t>
            </a:r>
          </a:p>
          <a:p>
            <a:pPr lvl="0"/>
            <a:r>
              <a:rPr lang="en-US" dirty="0" smtClean="0"/>
              <a:t>Guided Imagery (imagine a videotaped clip of your last marital argument. Watch it in your mind and, edit it, without changing your partner’s part, but focusing on changes you could make in your own emotional volatility or other responses.</a:t>
            </a:r>
          </a:p>
          <a:p>
            <a:pPr lvl="0"/>
            <a:r>
              <a:rPr lang="en-US" dirty="0" smtClean="0"/>
              <a:t>Photographs (to trigger discussion and insight, to observe stance and position, to compare before to after, to notice what has not been noticed before)</a:t>
            </a:r>
          </a:p>
          <a:p>
            <a:pPr lvl="0"/>
            <a:r>
              <a:rPr lang="en-US" dirty="0" smtClean="0"/>
              <a:t>Role-play or psychodrama (to gain a window into family dynamics. Ex: re-enact holidays, dinner table conversations, etc.)</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85800"/>
            <a:ext cx="7772400" cy="5105400"/>
          </a:xfrm>
        </p:spPr>
        <p:txBody>
          <a:bodyPr>
            <a:normAutofit fontScale="92500" lnSpcReduction="10000"/>
          </a:bodyPr>
          <a:lstStyle/>
          <a:p>
            <a:pPr lvl="0"/>
            <a:r>
              <a:rPr lang="en-US" dirty="0" smtClean="0"/>
              <a:t>Sculptures (family members can each sculpt the other family members, positioning and expressing them in line with their own perceptions. This can be done comparatively – now and if it were better some day; now </a:t>
            </a:r>
            <a:r>
              <a:rPr lang="en-US" dirty="0" err="1" smtClean="0"/>
              <a:t>vs</a:t>
            </a:r>
            <a:r>
              <a:rPr lang="en-US" dirty="0" smtClean="0"/>
              <a:t> then). Or each family member can sculpt only themselves, in relation to the group, or can make a doll or position a chess piece. Or in a linear sculpture, members place themselves or each other along a line to denote hierarchy/power in the group, or to indicate position on a family controversy/conflict. Or a couple can be placed in a relationship sculpture.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57200"/>
            <a:ext cx="8229600" cy="6019800"/>
          </a:xfrm>
        </p:spPr>
        <p:txBody>
          <a:bodyPr>
            <a:normAutofit fontScale="85000" lnSpcReduction="20000"/>
          </a:bodyPr>
          <a:lstStyle/>
          <a:p>
            <a:pPr lvl="0"/>
            <a:r>
              <a:rPr lang="en-US" dirty="0" smtClean="0"/>
              <a:t>Incomplete prompts for free association, sentence completion, storytelling, </a:t>
            </a:r>
          </a:p>
          <a:p>
            <a:pPr lvl="0"/>
            <a:r>
              <a:rPr lang="en-US" dirty="0" smtClean="0"/>
              <a:t>The Talk About game (A person has the ball, states a topic “tell me about ….” And then tosses the ball to someone who now has 10 seconds to make 5 relevant statements and then choose another topic and toss the ball to someone else.</a:t>
            </a:r>
          </a:p>
          <a:p>
            <a:pPr lvl="0"/>
            <a:r>
              <a:rPr lang="en-US" dirty="0" smtClean="0"/>
              <a:t>Metaphors (what part of a car would you be and why? What article of clothing/movie/song/ describes you and why? What color are you and each of the others in your family? What fairy tale or nursery rhyme describes your experience?).</a:t>
            </a:r>
          </a:p>
          <a:p>
            <a:r>
              <a:rPr lang="en-US" dirty="0" smtClean="0"/>
              <a:t>Or, think about your family members in a symbolic way, like you were dreaming or like you they are characters in a Bible story, cartoon, historical event, cultural myth, etc., so that you can describe your family in relation to one another.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Dramatherapy</a:t>
            </a:r>
            <a:r>
              <a:rPr lang="en-US" sz="3200" dirty="0" smtClean="0"/>
              <a:t> Results are Visible</a:t>
            </a:r>
            <a:endParaRPr lang="en-US" sz="3200" dirty="0"/>
          </a:p>
        </p:txBody>
      </p:sp>
      <p:sp>
        <p:nvSpPr>
          <p:cNvPr id="3" name="Content Placeholder 2"/>
          <p:cNvSpPr>
            <a:spLocks noGrp="1"/>
          </p:cNvSpPr>
          <p:nvPr>
            <p:ph idx="1"/>
          </p:nvPr>
        </p:nvSpPr>
        <p:spPr/>
        <p:txBody>
          <a:bodyPr>
            <a:normAutofit/>
          </a:bodyPr>
          <a:lstStyle/>
          <a:p>
            <a:r>
              <a:rPr lang="en-US" dirty="0" smtClean="0"/>
              <a:t> Engages in productive and self-fulfilling activity</a:t>
            </a:r>
          </a:p>
          <a:p>
            <a:r>
              <a:rPr lang="en-US" dirty="0" smtClean="0"/>
              <a:t>Sustains emotionally warm relationships</a:t>
            </a:r>
          </a:p>
          <a:p>
            <a:r>
              <a:rPr lang="en-US" dirty="0" smtClean="0"/>
              <a:t>Enjoys non-serious activity like playing, just for the fun of it</a:t>
            </a:r>
          </a:p>
          <a:p>
            <a:r>
              <a:rPr lang="en-US" dirty="0" smtClean="0"/>
              <a:t>Appreciates the quality of life, beauty and mystery of life, and expresses it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Cognition</a:t>
            </a:r>
            <a:endParaRPr lang="en-US" dirty="0"/>
          </a:p>
        </p:txBody>
      </p:sp>
      <p:sp>
        <p:nvSpPr>
          <p:cNvPr id="3" name="Content Placeholder 2"/>
          <p:cNvSpPr>
            <a:spLocks noGrp="1"/>
          </p:cNvSpPr>
          <p:nvPr>
            <p:ph idx="1"/>
          </p:nvPr>
        </p:nvSpPr>
        <p:spPr/>
        <p:txBody>
          <a:bodyPr>
            <a:normAutofit/>
          </a:bodyPr>
          <a:lstStyle/>
          <a:p>
            <a:r>
              <a:rPr lang="en-US" dirty="0" smtClean="0"/>
              <a:t>Evidenced through all senses</a:t>
            </a:r>
          </a:p>
          <a:p>
            <a:r>
              <a:rPr lang="en-US" dirty="0" smtClean="0"/>
              <a:t>Emotions felt through senses</a:t>
            </a:r>
          </a:p>
          <a:p>
            <a:r>
              <a:rPr lang="en-US" dirty="0" smtClean="0"/>
              <a:t>Uses touch as communication</a:t>
            </a:r>
          </a:p>
          <a:p>
            <a:r>
              <a:rPr lang="en-US" dirty="0" smtClean="0"/>
              <a:t>Uses sounds as expressions</a:t>
            </a:r>
          </a:p>
          <a:p>
            <a:r>
              <a:rPr lang="en-US" dirty="0" smtClean="0"/>
              <a:t>Being happy in their own company and in the group</a:t>
            </a:r>
          </a:p>
          <a:p>
            <a:r>
              <a:rPr lang="en-US" dirty="0" smtClean="0"/>
              <a:t>Capable of deep relationships with others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Case Study 1 – Madurai Prison</a:t>
            </a:r>
            <a:endParaRPr lang="en-US" sz="3600" dirty="0"/>
          </a:p>
        </p:txBody>
      </p:sp>
      <p:sp>
        <p:nvSpPr>
          <p:cNvPr id="3" name="Content Placeholder 2"/>
          <p:cNvSpPr>
            <a:spLocks noGrp="1"/>
          </p:cNvSpPr>
          <p:nvPr>
            <p:ph idx="1"/>
          </p:nvPr>
        </p:nvSpPr>
        <p:spPr/>
        <p:txBody>
          <a:bodyPr>
            <a:normAutofit/>
          </a:bodyPr>
          <a:lstStyle/>
          <a:p>
            <a:r>
              <a:rPr lang="en-US" dirty="0" smtClean="0"/>
              <a:t>One year 2001-2002 weekend workshops with 10 life convicts</a:t>
            </a:r>
          </a:p>
          <a:p>
            <a:r>
              <a:rPr lang="en-US" dirty="0" smtClean="0"/>
              <a:t>Problems: depression due to loneliness and suppressed sexuality</a:t>
            </a:r>
          </a:p>
          <a:p>
            <a:r>
              <a:rPr lang="en-US" dirty="0" smtClean="0"/>
              <a:t>X had not laughed once in 5 years</a:t>
            </a:r>
          </a:p>
          <a:p>
            <a:r>
              <a:rPr lang="en-US" dirty="0" smtClean="0"/>
              <a:t> Always lonely</a:t>
            </a:r>
          </a:p>
          <a:p>
            <a:r>
              <a:rPr lang="en-US" dirty="0" smtClean="0"/>
              <a:t>Intervention: games , improvisation, enactment through stories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and Outcome</a:t>
            </a:r>
            <a:endParaRPr lang="en-US" dirty="0"/>
          </a:p>
        </p:txBody>
      </p:sp>
      <p:sp>
        <p:nvSpPr>
          <p:cNvPr id="3" name="Content Placeholder 2"/>
          <p:cNvSpPr>
            <a:spLocks noGrp="1"/>
          </p:cNvSpPr>
          <p:nvPr>
            <p:ph idx="1"/>
          </p:nvPr>
        </p:nvSpPr>
        <p:spPr/>
        <p:txBody>
          <a:bodyPr>
            <a:normAutofit/>
          </a:bodyPr>
          <a:lstStyle/>
          <a:p>
            <a:r>
              <a:rPr lang="en-US" dirty="0" smtClean="0"/>
              <a:t>Play back theatre through improvising</a:t>
            </a:r>
          </a:p>
          <a:p>
            <a:r>
              <a:rPr lang="en-US" dirty="0" smtClean="0"/>
              <a:t>Imaging</a:t>
            </a:r>
          </a:p>
          <a:p>
            <a:r>
              <a:rPr lang="en-US" dirty="0" smtClean="0"/>
              <a:t>Narrating stories based on imaginary situations</a:t>
            </a:r>
          </a:p>
          <a:p>
            <a:r>
              <a:rPr lang="en-US" dirty="0" smtClean="0"/>
              <a:t>Improvised with objects</a:t>
            </a:r>
          </a:p>
          <a:p>
            <a:r>
              <a:rPr lang="en-US" dirty="0" smtClean="0"/>
              <a:t>Opportunity to fantasize sexuality</a:t>
            </a:r>
          </a:p>
          <a:p>
            <a:r>
              <a:rPr lang="en-US" dirty="0" smtClean="0"/>
              <a:t>X laughed as he clowned</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 – Madurai Prison</a:t>
            </a:r>
            <a:endParaRPr lang="en-US" dirty="0"/>
          </a:p>
        </p:txBody>
      </p:sp>
      <p:sp>
        <p:nvSpPr>
          <p:cNvPr id="3" name="Content Placeholder 2"/>
          <p:cNvSpPr>
            <a:spLocks noGrp="1"/>
          </p:cNvSpPr>
          <p:nvPr>
            <p:ph idx="1"/>
          </p:nvPr>
        </p:nvSpPr>
        <p:spPr/>
        <p:txBody>
          <a:bodyPr>
            <a:normAutofit/>
          </a:bodyPr>
          <a:lstStyle/>
          <a:p>
            <a:r>
              <a:rPr lang="en-US" dirty="0" smtClean="0"/>
              <a:t>A case of acute </a:t>
            </a:r>
            <a:r>
              <a:rPr lang="en-US" dirty="0" err="1" smtClean="0"/>
              <a:t>mutism</a:t>
            </a:r>
            <a:r>
              <a:rPr lang="en-US" dirty="0" smtClean="0"/>
              <a:t>: schizophrenia</a:t>
            </a:r>
          </a:p>
          <a:p>
            <a:r>
              <a:rPr lang="en-US" dirty="0" smtClean="0"/>
              <a:t>Passive withdrawal symptoms. </a:t>
            </a:r>
          </a:p>
          <a:p>
            <a:r>
              <a:rPr lang="en-US" dirty="0" smtClean="0"/>
              <a:t>Lack of social life and interaction</a:t>
            </a:r>
          </a:p>
          <a:p>
            <a:r>
              <a:rPr lang="en-US" dirty="0" smtClean="0"/>
              <a:t>His problem: powerless emotions, autistic tendencies</a:t>
            </a:r>
          </a:p>
          <a:p>
            <a:r>
              <a:rPr lang="en-US" dirty="0" smtClean="0"/>
              <a:t>Need for communication and the rejection or the fight against communication</a:t>
            </a:r>
          </a:p>
          <a:p>
            <a:r>
              <a:rPr lang="en-US" dirty="0" smtClean="0"/>
              <a:t>He can speak but refuses to speak.</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and Outcome</a:t>
            </a:r>
            <a:endParaRPr lang="en-US" dirty="0"/>
          </a:p>
        </p:txBody>
      </p:sp>
      <p:sp>
        <p:nvSpPr>
          <p:cNvPr id="3" name="Content Placeholder 2"/>
          <p:cNvSpPr>
            <a:spLocks noGrp="1"/>
          </p:cNvSpPr>
          <p:nvPr>
            <p:ph idx="1"/>
          </p:nvPr>
        </p:nvSpPr>
        <p:spPr/>
        <p:txBody>
          <a:bodyPr>
            <a:normAutofit lnSpcReduction="10000"/>
          </a:bodyPr>
          <a:lstStyle/>
          <a:p>
            <a:r>
              <a:rPr lang="en-US" dirty="0" smtClean="0"/>
              <a:t>Tried to introduce games involving interaction</a:t>
            </a:r>
          </a:p>
          <a:p>
            <a:r>
              <a:rPr lang="en-US" dirty="0" smtClean="0"/>
              <a:t>His interest in the TV serial </a:t>
            </a:r>
            <a:r>
              <a:rPr lang="en-US" dirty="0" err="1" smtClean="0"/>
              <a:t>Sahana</a:t>
            </a:r>
            <a:r>
              <a:rPr lang="en-US" dirty="0" smtClean="0"/>
              <a:t> was an opener to break ice</a:t>
            </a:r>
          </a:p>
          <a:p>
            <a:r>
              <a:rPr lang="en-US" dirty="0" smtClean="0"/>
              <a:t>Improvising with sounds: music played on tape</a:t>
            </a:r>
          </a:p>
          <a:p>
            <a:r>
              <a:rPr lang="en-US" dirty="0" smtClean="0"/>
              <a:t>Music appreciation: begins to tap fingers</a:t>
            </a:r>
          </a:p>
          <a:p>
            <a:r>
              <a:rPr lang="en-US" dirty="0" smtClean="0"/>
              <a:t>Learned to use sounds  as communication: ability to communicate improves. Begins to talk</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and Assessment - Trauma</a:t>
            </a:r>
            <a:endParaRPr lang="en-US" dirty="0"/>
          </a:p>
        </p:txBody>
      </p:sp>
      <p:sp>
        <p:nvSpPr>
          <p:cNvPr id="3" name="Content Placeholder 2"/>
          <p:cNvSpPr>
            <a:spLocks noGrp="1"/>
          </p:cNvSpPr>
          <p:nvPr>
            <p:ph idx="1"/>
          </p:nvPr>
        </p:nvSpPr>
        <p:spPr/>
        <p:txBody>
          <a:bodyPr>
            <a:normAutofit fontScale="92500"/>
          </a:bodyPr>
          <a:lstStyle/>
          <a:p>
            <a:r>
              <a:rPr lang="en-US" dirty="0" smtClean="0"/>
              <a:t>Use with children or adults who have trouble responding to questions or describing feelings in verbal form.</a:t>
            </a:r>
          </a:p>
          <a:p>
            <a:r>
              <a:rPr lang="en-US" dirty="0" smtClean="0"/>
              <a:t>Useful in addressing specific somatic manifestations of trauma (i.e., sensory defensiveness, somatic memories, etc.). </a:t>
            </a:r>
          </a:p>
          <a:p>
            <a:r>
              <a:rPr lang="en-US" dirty="0" smtClean="0"/>
              <a:t>Use for vicarious trauma (therapist trauma) – in negative effects of working with those with trauma. Treating the disruption of the therapist’s schemas about the self and the world.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1316736"/>
          </a:xfrm>
        </p:spPr>
        <p:txBody>
          <a:bodyPr/>
          <a:lstStyle/>
          <a:p>
            <a:r>
              <a:rPr lang="en-US" dirty="0" smtClean="0"/>
              <a:t>Subjective Units of Disturbance -- SUDs</a:t>
            </a:r>
            <a:endParaRPr lang="en-US" dirty="0"/>
          </a:p>
        </p:txBody>
      </p:sp>
      <p:sp>
        <p:nvSpPr>
          <p:cNvPr id="430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3009" name="Object 1"/>
          <p:cNvGraphicFramePr>
            <a:graphicFrameLocks noChangeAspect="1"/>
          </p:cNvGraphicFramePr>
          <p:nvPr/>
        </p:nvGraphicFramePr>
        <p:xfrm>
          <a:off x="1219200" y="1828800"/>
          <a:ext cx="6530064" cy="4883944"/>
        </p:xfrm>
        <a:graphic>
          <a:graphicData uri="http://schemas.openxmlformats.org/presentationml/2006/ole">
            <mc:AlternateContent xmlns:mc="http://schemas.openxmlformats.org/markup-compatibility/2006">
              <mc:Choice xmlns:v="urn:schemas-microsoft-com:vml" Requires="v">
                <p:oleObj spid="_x0000_s43010" name="Slide" r:id="rId4" imgW="4568804" imgH="3425985" progId="PowerPoint.Slide.12">
                  <p:embed/>
                </p:oleObj>
              </mc:Choice>
              <mc:Fallback>
                <p:oleObj name="Slide" r:id="rId4" imgW="4568804" imgH="3425985" progId="PowerPoint.Slide.12">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828800"/>
                        <a:ext cx="6530064" cy="48839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5057" name="Object 1"/>
          <p:cNvGraphicFramePr>
            <a:graphicFrameLocks noChangeAspect="1"/>
          </p:cNvGraphicFramePr>
          <p:nvPr/>
        </p:nvGraphicFramePr>
        <p:xfrm>
          <a:off x="609600" y="381000"/>
          <a:ext cx="8150640" cy="6096000"/>
        </p:xfrm>
        <a:graphic>
          <a:graphicData uri="http://schemas.openxmlformats.org/presentationml/2006/ole">
            <mc:AlternateContent xmlns:mc="http://schemas.openxmlformats.org/markup-compatibility/2006">
              <mc:Choice xmlns:v="urn:schemas-microsoft-com:vml" Requires="v">
                <p:oleObj spid="_x0000_s45058" name="Slide" r:id="rId4" imgW="4568804" imgH="3425985" progId="PowerPoint.Slide.12">
                  <p:embed/>
                </p:oleObj>
              </mc:Choice>
              <mc:Fallback>
                <p:oleObj name="Slide" r:id="rId4" imgW="4568804" imgH="3425985" progId="PowerPoint.Slide.12">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81000"/>
                        <a:ext cx="8150640" cy="60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6081" name="Object 1"/>
          <p:cNvGraphicFramePr>
            <a:graphicFrameLocks noChangeAspect="1"/>
          </p:cNvGraphicFramePr>
          <p:nvPr/>
        </p:nvGraphicFramePr>
        <p:xfrm>
          <a:off x="685800" y="457200"/>
          <a:ext cx="8153400" cy="6098064"/>
        </p:xfrm>
        <a:graphic>
          <a:graphicData uri="http://schemas.openxmlformats.org/presentationml/2006/ole">
            <mc:AlternateContent xmlns:mc="http://schemas.openxmlformats.org/markup-compatibility/2006">
              <mc:Choice xmlns:v="urn:schemas-microsoft-com:vml" Requires="v">
                <p:oleObj spid="_x0000_s46082" name="Slide" r:id="rId4" imgW="4568804" imgH="3425985" progId="PowerPoint.Slide.12">
                  <p:embed/>
                </p:oleObj>
              </mc:Choice>
              <mc:Fallback>
                <p:oleObj name="Slide" r:id="rId4" imgW="4568804" imgH="3425985" progId="PowerPoint.Slide.12">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57200"/>
                        <a:ext cx="8153400" cy="60980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Somatic Manifestations</a:t>
            </a:r>
            <a:endParaRPr lang="en-US" dirty="0"/>
          </a:p>
        </p:txBody>
      </p:sp>
      <p:pic>
        <p:nvPicPr>
          <p:cNvPr id="1026" name="Picture 2" descr="D:\Google Drive\My Research\drawings\teacher drawings\tiny tree.jpg"/>
          <p:cNvPicPr>
            <a:picLocks noChangeAspect="1" noChangeArrowheads="1"/>
          </p:cNvPicPr>
          <p:nvPr/>
        </p:nvPicPr>
        <p:blipFill>
          <a:blip r:embed="rId2"/>
          <a:srcRect/>
          <a:stretch>
            <a:fillRect/>
          </a:stretch>
        </p:blipFill>
        <p:spPr bwMode="auto">
          <a:xfrm>
            <a:off x="1066800" y="1447800"/>
            <a:ext cx="7424928" cy="522579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Google Drive\My Research\drawings\teacher drawings\the well.jpg"/>
          <p:cNvPicPr>
            <a:picLocks noGrp="1" noChangeAspect="1" noChangeArrowheads="1"/>
          </p:cNvPicPr>
          <p:nvPr>
            <p:ph idx="1"/>
          </p:nvPr>
        </p:nvPicPr>
        <p:blipFill>
          <a:blip r:embed="rId2"/>
          <a:srcRect/>
          <a:stretch>
            <a:fillRect/>
          </a:stretch>
        </p:blipFill>
        <p:spPr bwMode="auto">
          <a:xfrm>
            <a:off x="762000" y="609600"/>
            <a:ext cx="7812660" cy="575300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Google Drive\My Research\drawings\teacher drawings\the river.jpg"/>
          <p:cNvPicPr>
            <a:picLocks noGrp="1" noChangeAspect="1" noChangeArrowheads="1"/>
          </p:cNvPicPr>
          <p:nvPr>
            <p:ph idx="1"/>
          </p:nvPr>
        </p:nvPicPr>
        <p:blipFill>
          <a:blip r:embed="rId2"/>
          <a:srcRect/>
          <a:stretch>
            <a:fillRect/>
          </a:stretch>
        </p:blipFill>
        <p:spPr bwMode="auto">
          <a:xfrm>
            <a:off x="2133600" y="381000"/>
            <a:ext cx="4191000" cy="614116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Google Drive\My Research\drawings\teacher drawings\armless.jpg"/>
          <p:cNvPicPr>
            <a:picLocks noChangeAspect="1" noChangeArrowheads="1"/>
          </p:cNvPicPr>
          <p:nvPr/>
        </p:nvPicPr>
        <p:blipFill>
          <a:blip r:embed="rId2"/>
          <a:srcRect/>
          <a:stretch>
            <a:fillRect/>
          </a:stretch>
        </p:blipFill>
        <p:spPr bwMode="auto">
          <a:xfrm>
            <a:off x="2551176" y="468630"/>
            <a:ext cx="4041648" cy="592074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Google Drive\My Research\croc with eyes.jpg"/>
          <p:cNvPicPr>
            <a:picLocks noChangeAspect="1" noChangeArrowheads="1"/>
          </p:cNvPicPr>
          <p:nvPr/>
        </p:nvPicPr>
        <p:blipFill>
          <a:blip r:embed="rId2"/>
          <a:srcRect/>
          <a:stretch>
            <a:fillRect/>
          </a:stretch>
        </p:blipFill>
        <p:spPr bwMode="auto">
          <a:xfrm>
            <a:off x="685800" y="1676400"/>
            <a:ext cx="8118431" cy="3886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Google Drive\My Research\drowning.jpg"/>
          <p:cNvPicPr>
            <a:picLocks noChangeAspect="1" noChangeArrowheads="1"/>
          </p:cNvPicPr>
          <p:nvPr/>
        </p:nvPicPr>
        <p:blipFill>
          <a:blip r:embed="rId2"/>
          <a:srcRect/>
          <a:stretch>
            <a:fillRect/>
          </a:stretch>
        </p:blipFill>
        <p:spPr bwMode="auto">
          <a:xfrm>
            <a:off x="685800" y="914400"/>
            <a:ext cx="7997560" cy="5334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09601" y="304798"/>
          <a:ext cx="8381998" cy="6449568"/>
        </p:xfrm>
        <a:graphic>
          <a:graphicData uri="http://schemas.openxmlformats.org/drawingml/2006/table">
            <a:tbl>
              <a:tblPr/>
              <a:tblGrid>
                <a:gridCol w="2615435"/>
                <a:gridCol w="1575563"/>
                <a:gridCol w="2095500"/>
                <a:gridCol w="2095500"/>
              </a:tblGrid>
              <a:tr h="556588">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Significant Trait Indicated</a:t>
                      </a:r>
                      <a:endParaRPr lang="en-US" sz="1600" dirty="0">
                        <a:solidFill>
                          <a:schemeClr val="tx1"/>
                        </a:solidFill>
                        <a:latin typeface="Calibri"/>
                        <a:ea typeface="Calibri"/>
                        <a:cs typeface="Times New Roman"/>
                      </a:endParaRPr>
                    </a:p>
                  </a:txBody>
                  <a:tcPr marL="62856" marR="62856" marT="0" marB="0">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 Incidence in Before Drawings</a:t>
                      </a:r>
                      <a:endParaRPr lang="en-US" sz="1600">
                        <a:solidFill>
                          <a:schemeClr val="tx1"/>
                        </a:solidFill>
                        <a:latin typeface="Calibri"/>
                        <a:ea typeface="Calibri"/>
                        <a:cs typeface="Times New Roman"/>
                      </a:endParaRPr>
                    </a:p>
                  </a:txBody>
                  <a:tcPr marL="62856" marR="62856" marT="0" marB="0">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 Incidence in After Drawings  (sample 1)</a:t>
                      </a:r>
                      <a:endParaRPr lang="en-US" sz="1600">
                        <a:solidFill>
                          <a:schemeClr val="tx1"/>
                        </a:solidFill>
                        <a:latin typeface="Calibri"/>
                        <a:ea typeface="Calibri"/>
                        <a:cs typeface="Times New Roman"/>
                      </a:endParaRPr>
                    </a:p>
                  </a:txBody>
                  <a:tcPr marL="62856" marR="62856" marT="0" marB="0">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Improvement</a:t>
                      </a:r>
                      <a:endParaRPr lang="en-US" sz="1600" dirty="0">
                        <a:solidFill>
                          <a:schemeClr val="tx1"/>
                        </a:solidFill>
                        <a:latin typeface="Calibri"/>
                        <a:ea typeface="Calibri"/>
                        <a:cs typeface="Times New Roman"/>
                      </a:endParaRPr>
                    </a:p>
                  </a:txBody>
                  <a:tcPr marL="62856" marR="62856" marT="0" marB="0">
                    <a:lnL>
                      <a:noFill/>
                    </a:lnL>
                    <a:lnR>
                      <a:noFill/>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Happy Face</a:t>
                      </a:r>
                    </a:p>
                  </a:txBody>
                  <a:tcPr marL="62856" marR="62856" marT="0" marB="0">
                    <a:lnL>
                      <a:noFill/>
                    </a:lnL>
                    <a:lnR>
                      <a:noFill/>
                    </a:lnR>
                    <a:lnT w="12700" cap="flat" cmpd="sng" algn="ctr">
                      <a:solidFill>
                        <a:srgbClr val="8064A2"/>
                      </a:solidFill>
                      <a:prstDash val="solid"/>
                      <a:round/>
                      <a:headEnd type="none" w="med" len="med"/>
                      <a:tailEnd type="none" w="med" len="med"/>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25</a:t>
                      </a:r>
                    </a:p>
                  </a:txBody>
                  <a:tcPr marL="62856" marR="62856" marT="0" marB="0">
                    <a:lnL>
                      <a:noFill/>
                    </a:lnL>
                    <a:lnR>
                      <a:noFill/>
                    </a:lnR>
                    <a:lnT w="12700" cap="flat" cmpd="sng" algn="ctr">
                      <a:solidFill>
                        <a:srgbClr val="8064A2"/>
                      </a:solidFill>
                      <a:prstDash val="solid"/>
                      <a:round/>
                      <a:headEnd type="none" w="med" len="med"/>
                      <a:tailEnd type="none" w="med" len="med"/>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44</a:t>
                      </a:r>
                    </a:p>
                  </a:txBody>
                  <a:tcPr marL="62856" marR="62856" marT="0" marB="0">
                    <a:lnL>
                      <a:noFill/>
                    </a:lnL>
                    <a:lnR>
                      <a:noFill/>
                    </a:lnR>
                    <a:lnT w="12700" cap="flat" cmpd="sng" algn="ctr">
                      <a:solidFill>
                        <a:srgbClr val="8064A2"/>
                      </a:solidFill>
                      <a:prstDash val="solid"/>
                      <a:round/>
                      <a:headEnd type="none" w="med" len="med"/>
                      <a:tailEnd type="none" w="med" len="med"/>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19</a:t>
                      </a:r>
                    </a:p>
                  </a:txBody>
                  <a:tcPr marL="62856" marR="62856" marT="0" marB="0">
                    <a:lnL>
                      <a:noFill/>
                    </a:lnL>
                    <a:lnR>
                      <a:noFill/>
                    </a:lnR>
                    <a:lnT w="12700" cap="flat" cmpd="sng" algn="ctr">
                      <a:solidFill>
                        <a:srgbClr val="8064A2"/>
                      </a:solidFill>
                      <a:prstDash val="solid"/>
                      <a:round/>
                      <a:headEnd type="none" w="med" len="med"/>
                      <a:tailEnd type="none" w="med" len="med"/>
                    </a:lnT>
                    <a:lnB>
                      <a:noFill/>
                    </a:lnB>
                    <a:solidFill>
                      <a:srgbClr val="DFD8E8"/>
                    </a:solidFill>
                  </a:tcPr>
                </a:tc>
              </a:tr>
              <a:tr h="278296">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Neutral Face</a:t>
                      </a:r>
                      <a:endParaRPr lang="en-US" sz="160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19</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32</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13</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Sad Face</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35</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15</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20</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Angry Face</a:t>
                      </a:r>
                      <a:endParaRPr lang="en-US" sz="1600" dirty="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8</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2</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6</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Tears</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11</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2</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9</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Missing Mouth</a:t>
                      </a:r>
                      <a:endParaRPr lang="en-US" sz="1600" dirty="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14</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3</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11</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Head Only</a:t>
                      </a:r>
                      <a:endParaRPr lang="en-US" sz="1600">
                        <a:solidFill>
                          <a:schemeClr val="bg1"/>
                        </a:solidFill>
                        <a:latin typeface="Calibri"/>
                        <a:ea typeface="Calibri"/>
                        <a:cs typeface="Times New Roman"/>
                      </a:endParaRP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19</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15</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4</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Profoundly Long Neck</a:t>
                      </a:r>
                      <a:endParaRPr lang="en-US" sz="1600" dirty="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17</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4</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13</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Profoundly Protruding Ears</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13</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8</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5</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Missing Arms</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7</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0</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7</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Profoundly Short Arms</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15</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9</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6</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Injured Limb</a:t>
                      </a:r>
                      <a:endParaRPr lang="en-US" sz="160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1</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0</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1</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Melting or No Body Integrity</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8</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6</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b="1" dirty="0">
                          <a:solidFill>
                            <a:schemeClr val="bg1"/>
                          </a:solidFill>
                          <a:latin typeface="Calibri"/>
                          <a:ea typeface="Calibri"/>
                          <a:cs typeface="Times New Roman"/>
                        </a:rPr>
                        <a:t>2</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Body as Insect</a:t>
                      </a:r>
                      <a:endParaRPr lang="en-US" sz="160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2</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0</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2</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Body as Bird</a:t>
                      </a:r>
                      <a:endParaRPr lang="en-US" sz="1600">
                        <a:solidFill>
                          <a:schemeClr val="bg1"/>
                        </a:solidFill>
                        <a:latin typeface="Calibri"/>
                        <a:ea typeface="Calibri"/>
                        <a:cs typeface="Times New Roman"/>
                      </a:endParaRP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4</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0</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4</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Body as Flower</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4</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0</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4</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Body as Sun</a:t>
                      </a:r>
                      <a:endParaRPr lang="en-US" sz="1600">
                        <a:solidFill>
                          <a:schemeClr val="bg1"/>
                        </a:solidFill>
                        <a:latin typeface="Calibri"/>
                        <a:ea typeface="Calibri"/>
                        <a:cs typeface="Times New Roman"/>
                      </a:endParaRP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1 (no face)</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1 (happy face)</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1</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IDP Status</a:t>
                      </a:r>
                      <a:endParaRPr lang="en-US" sz="1600">
                        <a:solidFill>
                          <a:schemeClr val="tx1"/>
                        </a:solidFill>
                        <a:latin typeface="Calibri"/>
                        <a:ea typeface="Calibri"/>
                        <a:cs typeface="Times New Roman"/>
                      </a:endParaRP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3</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a:solidFill>
                            <a:schemeClr val="tx1"/>
                          </a:solidFill>
                          <a:latin typeface="Calibri"/>
                          <a:ea typeface="Calibri"/>
                          <a:cs typeface="Times New Roman"/>
                        </a:rPr>
                        <a:t>0</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dirty="0">
                          <a:solidFill>
                            <a:schemeClr val="tx1"/>
                          </a:solidFill>
                          <a:latin typeface="Calibri"/>
                          <a:ea typeface="Calibri"/>
                          <a:cs typeface="Times New Roman"/>
                        </a:rPr>
                        <a:t>3</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With House</a:t>
                      </a:r>
                      <a:endParaRPr lang="en-US" sz="1600">
                        <a:solidFill>
                          <a:schemeClr val="bg1"/>
                        </a:solidFill>
                        <a:latin typeface="Calibri"/>
                        <a:ea typeface="Calibri"/>
                        <a:cs typeface="Times New Roman"/>
                      </a:endParaRP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3</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8</a:t>
                      </a:r>
                    </a:p>
                  </a:txBody>
                  <a:tcPr marL="62856" marR="62856" marT="0" marB="0">
                    <a:lnL>
                      <a:noFill/>
                    </a:lnL>
                    <a:lnR>
                      <a:noFill/>
                    </a:lnR>
                    <a:lnT>
                      <a:noFill/>
                    </a:lnT>
                    <a:lnB>
                      <a:noFill/>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5</a:t>
                      </a:r>
                    </a:p>
                  </a:txBody>
                  <a:tcPr marL="62856" marR="62856" marT="0" marB="0">
                    <a:lnL>
                      <a:noFill/>
                    </a:lnL>
                    <a:lnR>
                      <a:noFill/>
                    </a:lnR>
                    <a:lnT>
                      <a:noFill/>
                    </a:lnT>
                    <a:lnB>
                      <a:noFill/>
                    </a:lnB>
                    <a:solidFill>
                      <a:srgbClr val="DFD8E8"/>
                    </a:solidFill>
                  </a:tcPr>
                </a:tc>
              </a:tr>
              <a:tr h="278296">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Carrying or Doing Something</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6</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a:solidFill>
                            <a:schemeClr val="tx1"/>
                          </a:solidFill>
                          <a:latin typeface="Calibri"/>
                          <a:ea typeface="Calibri"/>
                          <a:cs typeface="Times New Roman"/>
                        </a:rPr>
                        <a:t>13</a:t>
                      </a:r>
                    </a:p>
                  </a:txBody>
                  <a:tcPr marL="62856" marR="62856" marT="0" marB="0">
                    <a:lnL>
                      <a:noFill/>
                    </a:lnL>
                    <a:lnR>
                      <a:noFill/>
                    </a:lnR>
                    <a:lnT>
                      <a:noFill/>
                    </a:lnT>
                    <a:lnB>
                      <a:noFill/>
                    </a:lnB>
                  </a:tcPr>
                </a:tc>
                <a:tc>
                  <a:txBody>
                    <a:bodyPr/>
                    <a:lstStyle/>
                    <a:p>
                      <a:pPr marL="0" marR="0" algn="l">
                        <a:lnSpc>
                          <a:spcPct val="115000"/>
                        </a:lnSpc>
                        <a:spcBef>
                          <a:spcPts val="0"/>
                        </a:spcBef>
                        <a:spcAft>
                          <a:spcPts val="0"/>
                        </a:spcAft>
                      </a:pPr>
                      <a:r>
                        <a:rPr lang="en-US" sz="1600" b="1" dirty="0">
                          <a:solidFill>
                            <a:schemeClr val="tx1"/>
                          </a:solidFill>
                          <a:latin typeface="Calibri"/>
                          <a:ea typeface="Calibri"/>
                          <a:cs typeface="Times New Roman"/>
                        </a:rPr>
                        <a:t>7</a:t>
                      </a:r>
                    </a:p>
                  </a:txBody>
                  <a:tcPr marL="62856" marR="62856" marT="0" marB="0">
                    <a:lnL>
                      <a:noFill/>
                    </a:lnL>
                    <a:lnR>
                      <a:noFill/>
                    </a:lnR>
                    <a:lnT>
                      <a:noFill/>
                    </a:lnT>
                    <a:lnB>
                      <a:noFill/>
                    </a:lnB>
                  </a:tcPr>
                </a:tc>
              </a:tr>
              <a:tr h="278296">
                <a:tc>
                  <a:txBody>
                    <a:bodyPr/>
                    <a:lstStyle/>
                    <a:p>
                      <a:pPr marL="0" marR="0" algn="l">
                        <a:lnSpc>
                          <a:spcPct val="115000"/>
                        </a:lnSpc>
                        <a:spcBef>
                          <a:spcPts val="0"/>
                        </a:spcBef>
                        <a:spcAft>
                          <a:spcPts val="0"/>
                        </a:spcAft>
                      </a:pPr>
                      <a:r>
                        <a:rPr lang="en-US" sz="1600" b="1">
                          <a:solidFill>
                            <a:schemeClr val="bg1"/>
                          </a:solidFill>
                          <a:latin typeface="Calibri"/>
                          <a:ea typeface="Calibri"/>
                          <a:cs typeface="Times New Roman"/>
                        </a:rPr>
                        <a:t>With the Dead</a:t>
                      </a:r>
                      <a:endParaRPr lang="en-US" sz="1600">
                        <a:solidFill>
                          <a:schemeClr val="bg1"/>
                        </a:solidFill>
                        <a:latin typeface="Calibri"/>
                        <a:ea typeface="Calibri"/>
                        <a:cs typeface="Times New Roman"/>
                      </a:endParaRPr>
                    </a:p>
                  </a:txBody>
                  <a:tcPr marL="62856" marR="62856" marT="0" marB="0">
                    <a:lnL>
                      <a:noFill/>
                    </a:lnL>
                    <a:lnR>
                      <a:noFill/>
                    </a:lnR>
                    <a:lnT>
                      <a:noFill/>
                    </a:lnT>
                    <a:lnB w="12700" cap="flat" cmpd="sng" algn="ctr">
                      <a:solidFill>
                        <a:srgbClr val="8064A2"/>
                      </a:solidFill>
                      <a:prstDash val="solid"/>
                      <a:round/>
                      <a:headEnd type="none" w="med" len="med"/>
                      <a:tailEnd type="none" w="med" len="med"/>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0</a:t>
                      </a:r>
                    </a:p>
                  </a:txBody>
                  <a:tcPr marL="62856" marR="62856" marT="0" marB="0">
                    <a:lnL>
                      <a:noFill/>
                    </a:lnL>
                    <a:lnR>
                      <a:noFill/>
                    </a:lnR>
                    <a:lnT>
                      <a:noFill/>
                    </a:lnT>
                    <a:lnB w="12700" cap="flat" cmpd="sng" algn="ctr">
                      <a:solidFill>
                        <a:srgbClr val="8064A2"/>
                      </a:solidFill>
                      <a:prstDash val="solid"/>
                      <a:round/>
                      <a:headEnd type="none" w="med" len="med"/>
                      <a:tailEnd type="none" w="med" len="med"/>
                    </a:lnB>
                    <a:solidFill>
                      <a:srgbClr val="DFD8E8"/>
                    </a:solidFill>
                  </a:tcPr>
                </a:tc>
                <a:tc>
                  <a:txBody>
                    <a:bodyPr/>
                    <a:lstStyle/>
                    <a:p>
                      <a:pPr marL="0" marR="0" algn="l">
                        <a:lnSpc>
                          <a:spcPct val="115000"/>
                        </a:lnSpc>
                        <a:spcBef>
                          <a:spcPts val="0"/>
                        </a:spcBef>
                        <a:spcAft>
                          <a:spcPts val="0"/>
                        </a:spcAft>
                      </a:pPr>
                      <a:r>
                        <a:rPr lang="en-US" sz="1600">
                          <a:solidFill>
                            <a:schemeClr val="bg1"/>
                          </a:solidFill>
                          <a:latin typeface="Calibri"/>
                          <a:ea typeface="Calibri"/>
                          <a:cs typeface="Times New Roman"/>
                        </a:rPr>
                        <a:t>6</a:t>
                      </a:r>
                    </a:p>
                  </a:txBody>
                  <a:tcPr marL="62856" marR="62856" marT="0" marB="0">
                    <a:lnL>
                      <a:noFill/>
                    </a:lnL>
                    <a:lnR>
                      <a:noFill/>
                    </a:lnR>
                    <a:lnT>
                      <a:noFill/>
                    </a:lnT>
                    <a:lnB w="12700" cap="flat" cmpd="sng" algn="ctr">
                      <a:solidFill>
                        <a:srgbClr val="8064A2"/>
                      </a:solidFill>
                      <a:prstDash val="solid"/>
                      <a:round/>
                      <a:headEnd type="none" w="med" len="med"/>
                      <a:tailEnd type="none" w="med" len="med"/>
                    </a:lnB>
                    <a:solidFill>
                      <a:srgbClr val="DFD8E8"/>
                    </a:solidFill>
                  </a:tcPr>
                </a:tc>
                <a:tc>
                  <a:txBody>
                    <a:bodyPr/>
                    <a:lstStyle/>
                    <a:p>
                      <a:pPr marL="0" marR="0" algn="l">
                        <a:lnSpc>
                          <a:spcPct val="115000"/>
                        </a:lnSpc>
                        <a:spcBef>
                          <a:spcPts val="0"/>
                        </a:spcBef>
                        <a:spcAft>
                          <a:spcPts val="0"/>
                        </a:spcAft>
                      </a:pPr>
                      <a:r>
                        <a:rPr lang="en-US" sz="1600" dirty="0">
                          <a:solidFill>
                            <a:schemeClr val="bg1"/>
                          </a:solidFill>
                          <a:latin typeface="Calibri"/>
                          <a:ea typeface="Calibri"/>
                          <a:cs typeface="Times New Roman"/>
                        </a:rPr>
                        <a:t>6</a:t>
                      </a:r>
                    </a:p>
                  </a:txBody>
                  <a:tcPr marL="62856" marR="62856" marT="0" marB="0">
                    <a:lnL>
                      <a:noFill/>
                    </a:lnL>
                    <a:lnR>
                      <a:noFill/>
                    </a:lnR>
                    <a:lnT>
                      <a:noFill/>
                    </a:lnT>
                    <a:lnB w="12700" cap="flat" cmpd="sng" algn="ctr">
                      <a:solidFill>
                        <a:srgbClr val="8064A2"/>
                      </a:solidFill>
                      <a:prstDash val="solid"/>
                      <a:round/>
                      <a:headEnd type="none" w="med" len="med"/>
                      <a:tailEnd type="none" w="med" len="med"/>
                    </a:lnB>
                    <a:solidFill>
                      <a:srgbClr val="DFD8E8"/>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610600" cy="6553200"/>
          </a:xfrm>
        </p:spPr>
        <p:txBody>
          <a:bodyPr>
            <a:normAutofit fontScale="62500" lnSpcReduction="20000"/>
          </a:bodyPr>
          <a:lstStyle/>
          <a:p>
            <a:pPr lvl="0"/>
            <a:r>
              <a:rPr lang="en-US" sz="3500" dirty="0" smtClean="0"/>
              <a:t>a move from 43% sad and angry to only 17% sad and angry</a:t>
            </a:r>
          </a:p>
          <a:p>
            <a:pPr lvl="0"/>
            <a:r>
              <a:rPr lang="en-US" sz="3500" dirty="0" smtClean="0"/>
              <a:t>a move from 44% happy or neutral to 76% happy or neutral</a:t>
            </a:r>
          </a:p>
          <a:p>
            <a:pPr lvl="0"/>
            <a:r>
              <a:rPr lang="en-US" sz="3500" dirty="0" smtClean="0"/>
              <a:t>14% indicating an inability to speak of what happened (missing mouth) to only 3%</a:t>
            </a:r>
          </a:p>
          <a:p>
            <a:pPr lvl="0"/>
            <a:r>
              <a:rPr lang="en-US" sz="3500" dirty="0" smtClean="0"/>
              <a:t>17% feeling overly-dependent (very long neck) to only 4% feeling so</a:t>
            </a:r>
          </a:p>
          <a:p>
            <a:pPr lvl="0"/>
            <a:r>
              <a:rPr lang="en-US" sz="3500" dirty="0" smtClean="0"/>
              <a:t>13% noting concern with what they hear or have heard to only 8%</a:t>
            </a:r>
          </a:p>
          <a:p>
            <a:pPr lvl="0"/>
            <a:r>
              <a:rPr lang="en-US" sz="3500" dirty="0" smtClean="0"/>
              <a:t>A complete reduction in missing arms (perception of being unable to extend themselves into the environment to act upon it, to exert intention) from 7% to zero.  </a:t>
            </a:r>
          </a:p>
          <a:p>
            <a:pPr lvl="0"/>
            <a:r>
              <a:rPr lang="en-US" sz="3500" dirty="0" smtClean="0"/>
              <a:t>Reduction in short stunted arms (a stunted ability to exert intention by extending oneself into the environment and acting upon it competently) from 15% to 9%</a:t>
            </a:r>
          </a:p>
          <a:p>
            <a:pPr lvl="0"/>
            <a:r>
              <a:rPr lang="en-US" sz="3500" dirty="0" smtClean="0"/>
              <a:t>A reduction from 19% of students whose body image lacked integrity (discontinuously drawn or abstract) or was not perceived as primarily human (insect, flower, sun, bird) to only 7%.  Some of the birds in the before training self drawings had broken wings, and the sun had no face.   In the after training self drawing, all but one sun were human and the sun had a smiling face.   </a:t>
            </a:r>
          </a:p>
          <a:p>
            <a:pPr lvl="0"/>
            <a:r>
              <a:rPr lang="en-US" sz="3500" dirty="0" smtClean="0"/>
              <a:t>Increase from perception of self as active (doing or carrying), 6% before to 13% after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Lali</a:t>
            </a:r>
            <a:endParaRPr lang="en-US" dirty="0"/>
          </a:p>
        </p:txBody>
      </p:sp>
      <p:sp>
        <p:nvSpPr>
          <p:cNvPr id="3" name="Content Placeholder 2"/>
          <p:cNvSpPr>
            <a:spLocks noGrp="1"/>
          </p:cNvSpPr>
          <p:nvPr>
            <p:ph idx="1"/>
          </p:nvPr>
        </p:nvSpPr>
        <p:spPr>
          <a:xfrm>
            <a:off x="914400" y="1524000"/>
            <a:ext cx="7772400" cy="4831560"/>
          </a:xfrm>
        </p:spPr>
        <p:txBody>
          <a:bodyPr>
            <a:normAutofit fontScale="92500"/>
          </a:bodyPr>
          <a:lstStyle/>
          <a:p>
            <a:r>
              <a:rPr lang="en-US" dirty="0" smtClean="0"/>
              <a:t>Ghost Child</a:t>
            </a:r>
          </a:p>
          <a:p>
            <a:r>
              <a:rPr lang="en-US" dirty="0" smtClean="0"/>
              <a:t>Massacre Trauma ---- Loss, Injury, Death</a:t>
            </a:r>
          </a:p>
          <a:p>
            <a:r>
              <a:rPr lang="en-US" dirty="0" smtClean="0"/>
              <a:t>Sad, Needy, Marginalized, Shy</a:t>
            </a:r>
          </a:p>
          <a:p>
            <a:r>
              <a:rPr lang="en-US" dirty="0" smtClean="0"/>
              <a:t>Interventions: Music Therapy, Drama Therapy (role-enactment, sensory and video expression), Acknowledgement, Empathy, Love</a:t>
            </a:r>
          </a:p>
          <a:p>
            <a:r>
              <a:rPr lang="en-US" dirty="0" smtClean="0"/>
              <a:t>Visible Outcome: </a:t>
            </a:r>
          </a:p>
          <a:p>
            <a:pPr lvl="1"/>
            <a:r>
              <a:rPr lang="en-US" dirty="0" smtClean="0"/>
              <a:t>Integrated </a:t>
            </a:r>
            <a:r>
              <a:rPr lang="en-US" dirty="0" err="1" smtClean="0"/>
              <a:t>Mandala</a:t>
            </a:r>
            <a:r>
              <a:rPr lang="en-US" dirty="0" smtClean="0"/>
              <a:t> (spiritual body)</a:t>
            </a:r>
          </a:p>
          <a:p>
            <a:pPr lvl="1"/>
            <a:r>
              <a:rPr lang="en-US" dirty="0" smtClean="0"/>
              <a:t>She went up and never returned</a:t>
            </a:r>
          </a:p>
          <a:p>
            <a:pPr lvl="1"/>
            <a:r>
              <a:rPr lang="en-US" dirty="0" smtClean="0"/>
              <a:t>Her brother (spirit) made inquiry and left satisfied</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CyberDramatherapy</a:t>
            </a:r>
            <a:endParaRPr lang="en-US" dirty="0"/>
          </a:p>
        </p:txBody>
      </p:sp>
      <p:pic>
        <p:nvPicPr>
          <p:cNvPr id="36866" name="Picture 2" descr="D:\Google Drive\photos\Virtual Life\Uni &amp; BE.gif"/>
          <p:cNvPicPr>
            <a:picLocks noChangeAspect="1" noChangeArrowheads="1"/>
          </p:cNvPicPr>
          <p:nvPr/>
        </p:nvPicPr>
        <p:blipFill>
          <a:blip r:embed="rId2"/>
          <a:srcRect/>
          <a:stretch>
            <a:fillRect/>
          </a:stretch>
        </p:blipFill>
        <p:spPr bwMode="auto">
          <a:xfrm>
            <a:off x="838200" y="1447800"/>
            <a:ext cx="7796842" cy="5029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D:\Google Drive\photos\KPT2.gif"/>
          <p:cNvPicPr>
            <a:picLocks noChangeAspect="1" noChangeArrowheads="1"/>
          </p:cNvPicPr>
          <p:nvPr/>
        </p:nvPicPr>
        <p:blipFill>
          <a:blip r:embed="rId2"/>
          <a:srcRect/>
          <a:stretch>
            <a:fillRect/>
          </a:stretch>
        </p:blipFill>
        <p:spPr bwMode="auto">
          <a:xfrm>
            <a:off x="711200" y="381000"/>
            <a:ext cx="8026400" cy="60198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1000"/>
            <a:ext cx="8305800" cy="6248400"/>
          </a:xfrm>
        </p:spPr>
        <p:txBody>
          <a:bodyPr>
            <a:normAutofit fontScale="85000" lnSpcReduction="20000"/>
          </a:bodyPr>
          <a:lstStyle/>
          <a:p>
            <a:r>
              <a:rPr lang="en-US" dirty="0" smtClean="0"/>
              <a:t>I  focused my research on the process by which avatar development is instrumental in </a:t>
            </a:r>
            <a:r>
              <a:rPr lang="en-US" dirty="0" err="1" smtClean="0"/>
              <a:t>ratava</a:t>
            </a:r>
            <a:r>
              <a:rPr lang="en-US" dirty="0" smtClean="0"/>
              <a:t> (offline self) transformation.  </a:t>
            </a:r>
          </a:p>
          <a:p>
            <a:r>
              <a:rPr lang="en-US" dirty="0" smtClean="0"/>
              <a:t>It is evident, based on my data, that transformation is positively correlated with the degree of interpenetration between </a:t>
            </a:r>
            <a:r>
              <a:rPr lang="en-US" dirty="0" err="1" smtClean="0"/>
              <a:t>ratava</a:t>
            </a:r>
            <a:r>
              <a:rPr lang="en-US" dirty="0" smtClean="0"/>
              <a:t> and virtual embodiment  experience.  </a:t>
            </a:r>
          </a:p>
          <a:p>
            <a:r>
              <a:rPr lang="en-US" dirty="0" smtClean="0"/>
              <a:t>The level of </a:t>
            </a:r>
            <a:r>
              <a:rPr lang="en-US" dirty="0" err="1" smtClean="0"/>
              <a:t>ratava</a:t>
            </a:r>
            <a:r>
              <a:rPr lang="en-US" dirty="0" smtClean="0"/>
              <a:t> dissociation is high to the extent that avatar actions and attitudes are experienced as being separate from </a:t>
            </a:r>
            <a:r>
              <a:rPr lang="en-US" dirty="0" err="1" smtClean="0"/>
              <a:t>ratava</a:t>
            </a:r>
            <a:r>
              <a:rPr lang="en-US" dirty="0" smtClean="0"/>
              <a:t> imperative and unanticipated, even at times shocking to the </a:t>
            </a:r>
            <a:r>
              <a:rPr lang="en-US" dirty="0" err="1" smtClean="0"/>
              <a:t>ratava</a:t>
            </a:r>
            <a:r>
              <a:rPr lang="en-US" dirty="0" smtClean="0"/>
              <a:t>.  </a:t>
            </a:r>
          </a:p>
          <a:p>
            <a:r>
              <a:rPr lang="en-US" dirty="0" smtClean="0"/>
              <a:t>Because interpenetration refers to the engagement of and impact upon the </a:t>
            </a:r>
            <a:r>
              <a:rPr lang="en-US" dirty="0" err="1" smtClean="0"/>
              <a:t>ratava</a:t>
            </a:r>
            <a:r>
              <a:rPr lang="en-US" dirty="0" smtClean="0"/>
              <a:t> whose avatar(s) are dissociated to act on the virtual environment, an appropriate criteria for measurement of interpenetration was:</a:t>
            </a:r>
          </a:p>
          <a:p>
            <a:pPr lvl="1"/>
            <a:r>
              <a:rPr lang="en-US" dirty="0" smtClean="0"/>
              <a:t>What level of </a:t>
            </a:r>
            <a:r>
              <a:rPr lang="en-US" dirty="0" err="1" smtClean="0"/>
              <a:t>ratava</a:t>
            </a:r>
            <a:r>
              <a:rPr lang="en-US" dirty="0" smtClean="0"/>
              <a:t> dissociation is reached ? </a:t>
            </a:r>
          </a:p>
          <a:p>
            <a:pPr lvl="1"/>
            <a:r>
              <a:rPr lang="en-US" dirty="0" smtClean="0"/>
              <a:t>To what extent is there seepage (flow of information or degree of re-association from avatar(s) to </a:t>
            </a:r>
            <a:r>
              <a:rPr lang="en-US" dirty="0" err="1" smtClean="0"/>
              <a:t>ratava</a:t>
            </a:r>
            <a:r>
              <a:rPr lang="en-US" dirty="0" smtClean="0"/>
              <a:t>) ?   </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974560"/>
          </a:xfrm>
        </p:spPr>
        <p:txBody>
          <a:bodyPr>
            <a:normAutofit/>
          </a:bodyPr>
          <a:lstStyle/>
          <a:p>
            <a:r>
              <a:rPr lang="en-US" dirty="0" smtClean="0"/>
              <a:t>I identified four categories of interpenetration:  Factitious, Playground, Community, </a:t>
            </a:r>
            <a:r>
              <a:rPr lang="en-US" dirty="0" err="1" smtClean="0"/>
              <a:t>CyberShamanic</a:t>
            </a:r>
            <a:r>
              <a:rPr lang="en-US" dirty="0" smtClean="0"/>
              <a:t>.  These interpenetrative possibilities are based on varying ratios of dissociation and seepage. </a:t>
            </a:r>
          </a:p>
          <a:p>
            <a:pPr>
              <a:buNone/>
            </a:pPr>
            <a:endParaRPr lang="en-US" dirty="0" smtClean="0"/>
          </a:p>
          <a:p>
            <a:pPr>
              <a:buNone/>
            </a:pPr>
            <a:r>
              <a:rPr lang="en-US" dirty="0" smtClean="0"/>
              <a:t> </a:t>
            </a:r>
          </a:p>
          <a:p>
            <a:endParaRPr lang="en-US" dirty="0"/>
          </a:p>
        </p:txBody>
      </p:sp>
      <p:graphicFrame>
        <p:nvGraphicFramePr>
          <p:cNvPr id="4" name="Table 3"/>
          <p:cNvGraphicFramePr>
            <a:graphicFrameLocks noGrp="1"/>
          </p:cNvGraphicFramePr>
          <p:nvPr/>
        </p:nvGraphicFramePr>
        <p:xfrm>
          <a:off x="533400" y="3429000"/>
          <a:ext cx="8458200" cy="3048000"/>
        </p:xfrm>
        <a:graphic>
          <a:graphicData uri="http://schemas.openxmlformats.org/drawingml/2006/table">
            <a:tbl>
              <a:tblPr firstRow="1" bandRow="1">
                <a:tableStyleId>{5C22544A-7EE6-4342-B048-85BDC9FD1C3A}</a:tableStyleId>
              </a:tblPr>
              <a:tblGrid>
                <a:gridCol w="2819400"/>
                <a:gridCol w="2819400"/>
                <a:gridCol w="2819400"/>
              </a:tblGrid>
              <a:tr h="1016000">
                <a:tc>
                  <a:txBody>
                    <a:bodyPr/>
                    <a:lstStyle/>
                    <a:p>
                      <a:endParaRPr lang="en-US" dirty="0"/>
                    </a:p>
                  </a:txBody>
                  <a:tcPr/>
                </a:tc>
                <a:tc>
                  <a:txBody>
                    <a:bodyPr/>
                    <a:lstStyle/>
                    <a:p>
                      <a:r>
                        <a:rPr lang="en-US" sz="2800" i="1" dirty="0" smtClean="0"/>
                        <a:t>Low Seepage</a:t>
                      </a:r>
                      <a:endParaRPr lang="en-US" sz="2800" i="1" dirty="0"/>
                    </a:p>
                  </a:txBody>
                  <a:tcPr/>
                </a:tc>
                <a:tc>
                  <a:txBody>
                    <a:bodyPr/>
                    <a:lstStyle/>
                    <a:p>
                      <a:r>
                        <a:rPr lang="en-US" sz="2800" i="1" dirty="0" smtClean="0"/>
                        <a:t>High Seepage</a:t>
                      </a:r>
                      <a:endParaRPr lang="en-US" sz="2800" i="1" dirty="0"/>
                    </a:p>
                  </a:txBody>
                  <a:tcPr/>
                </a:tc>
              </a:tr>
              <a:tr h="1016000">
                <a:tc>
                  <a:txBody>
                    <a:bodyPr/>
                    <a:lstStyle/>
                    <a:p>
                      <a:r>
                        <a:rPr lang="en-US" sz="2800" b="1" i="1" dirty="0" smtClean="0">
                          <a:solidFill>
                            <a:srgbClr val="0070C0"/>
                          </a:solidFill>
                        </a:rPr>
                        <a:t>Low Dissociation</a:t>
                      </a:r>
                      <a:endParaRPr lang="en-US" sz="2800" b="1" i="1" dirty="0">
                        <a:solidFill>
                          <a:srgbClr val="0070C0"/>
                        </a:solidFill>
                      </a:endParaRPr>
                    </a:p>
                  </a:txBody>
                  <a:tcPr/>
                </a:tc>
                <a:tc>
                  <a:txBody>
                    <a:bodyPr/>
                    <a:lstStyle/>
                    <a:p>
                      <a:r>
                        <a:rPr lang="en-US" sz="3200" dirty="0" smtClean="0"/>
                        <a:t>Factitious</a:t>
                      </a:r>
                      <a:endParaRPr lang="en-US" sz="3200" dirty="0"/>
                    </a:p>
                  </a:txBody>
                  <a:tcPr/>
                </a:tc>
                <a:tc>
                  <a:txBody>
                    <a:bodyPr/>
                    <a:lstStyle/>
                    <a:p>
                      <a:r>
                        <a:rPr lang="en-US" sz="3200" dirty="0" smtClean="0"/>
                        <a:t>Playground</a:t>
                      </a:r>
                      <a:endParaRPr lang="en-US" sz="3200" dirty="0"/>
                    </a:p>
                  </a:txBody>
                  <a:tcPr/>
                </a:tc>
              </a:tr>
              <a:tr h="1016000">
                <a:tc>
                  <a:txBody>
                    <a:bodyPr/>
                    <a:lstStyle/>
                    <a:p>
                      <a:r>
                        <a:rPr lang="en-US" sz="2800" b="1" i="1" dirty="0" smtClean="0">
                          <a:solidFill>
                            <a:srgbClr val="0070C0"/>
                          </a:solidFill>
                        </a:rPr>
                        <a:t>High Dissociation</a:t>
                      </a:r>
                      <a:endParaRPr lang="en-US" sz="2800" b="1" i="1" dirty="0">
                        <a:solidFill>
                          <a:srgbClr val="0070C0"/>
                        </a:solidFill>
                      </a:endParaRPr>
                    </a:p>
                  </a:txBody>
                  <a:tcPr/>
                </a:tc>
                <a:tc>
                  <a:txBody>
                    <a:bodyPr/>
                    <a:lstStyle/>
                    <a:p>
                      <a:r>
                        <a:rPr lang="en-US" sz="3200" dirty="0" smtClean="0"/>
                        <a:t>Community</a:t>
                      </a:r>
                      <a:endParaRPr lang="en-US" sz="3200" dirty="0"/>
                    </a:p>
                  </a:txBody>
                  <a:tcPr/>
                </a:tc>
                <a:tc>
                  <a:txBody>
                    <a:bodyPr/>
                    <a:lstStyle/>
                    <a:p>
                      <a:r>
                        <a:rPr lang="en-US" sz="3200" dirty="0" err="1" smtClean="0"/>
                        <a:t>Cybershamanic</a:t>
                      </a:r>
                      <a:endParaRPr lang="en-US" sz="3200" dirty="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Process Driving Dynamics</a:t>
            </a:r>
            <a:endParaRPr lang="en-US" dirty="0"/>
          </a:p>
        </p:txBody>
      </p:sp>
      <p:sp>
        <p:nvSpPr>
          <p:cNvPr id="3" name="Content Placeholder 2"/>
          <p:cNvSpPr>
            <a:spLocks noGrp="1"/>
          </p:cNvSpPr>
          <p:nvPr>
            <p:ph idx="1"/>
          </p:nvPr>
        </p:nvSpPr>
        <p:spPr/>
        <p:txBody>
          <a:bodyPr/>
          <a:lstStyle/>
          <a:p>
            <a:pPr marL="582930" indent="-514350">
              <a:buFont typeface="+mj-lt"/>
              <a:buAutoNum type="arabicPeriod"/>
            </a:pPr>
            <a:r>
              <a:rPr lang="en-US" dirty="0" smtClean="0"/>
              <a:t>Exposure</a:t>
            </a:r>
          </a:p>
          <a:p>
            <a:pPr marL="582930" indent="-514350">
              <a:buFont typeface="+mj-lt"/>
              <a:buAutoNum type="arabicPeriod"/>
            </a:pPr>
            <a:r>
              <a:rPr lang="en-US" dirty="0" smtClean="0"/>
              <a:t>Trance</a:t>
            </a:r>
          </a:p>
          <a:p>
            <a:pPr marL="582930" indent="-514350">
              <a:buFont typeface="+mj-lt"/>
              <a:buAutoNum type="arabicPeriod"/>
            </a:pPr>
            <a:r>
              <a:rPr lang="en-US" dirty="0" smtClean="0"/>
              <a:t>Self-Expression</a:t>
            </a:r>
          </a:p>
          <a:p>
            <a:pPr marL="582930" indent="-514350">
              <a:buFont typeface="+mj-lt"/>
              <a:buAutoNum type="arabicPeriod"/>
            </a:pPr>
            <a:r>
              <a:rPr lang="en-US" dirty="0" smtClean="0"/>
              <a:t>Self Observation</a:t>
            </a:r>
          </a:p>
          <a:p>
            <a:pPr marL="582930" indent="-514350">
              <a:buFont typeface="+mj-lt"/>
              <a:buAutoNum type="arabicPeriod"/>
            </a:pPr>
            <a:r>
              <a:rPr lang="en-US" dirty="0" smtClean="0"/>
              <a:t>Mythic Ornamentation</a:t>
            </a:r>
          </a:p>
          <a:p>
            <a:pPr marL="582930" indent="-514350">
              <a:buFont typeface="+mj-lt"/>
              <a:buAutoNum type="arabicPeriod"/>
            </a:pPr>
            <a:r>
              <a:rPr lang="en-US" dirty="0" smtClean="0"/>
              <a:t>Space Appropriation</a:t>
            </a:r>
          </a:p>
          <a:p>
            <a:pPr marL="582930" indent="-514350">
              <a:buFont typeface="+mj-lt"/>
              <a:buAutoNum type="arabicPeriod"/>
            </a:pPr>
            <a:r>
              <a:rPr lang="en-US" dirty="0" smtClean="0"/>
              <a:t>Increasing Concern for Non-Corporeal Essentials</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6096000"/>
          </a:xfrm>
        </p:spPr>
        <p:txBody>
          <a:bodyPr>
            <a:normAutofit/>
          </a:bodyPr>
          <a:lstStyle/>
          <a:p>
            <a:pPr marL="582930" indent="-514350">
              <a:buNone/>
            </a:pPr>
            <a:r>
              <a:rPr lang="en-US" dirty="0" smtClean="0"/>
              <a:t>8. Depoliticizing Diversity</a:t>
            </a:r>
          </a:p>
          <a:p>
            <a:pPr marL="582930" indent="-514350">
              <a:buNone/>
            </a:pPr>
            <a:r>
              <a:rPr lang="en-US" dirty="0" smtClean="0"/>
              <a:t>9. Increased Empathy</a:t>
            </a:r>
          </a:p>
          <a:p>
            <a:pPr marL="582930" indent="-514350">
              <a:buNone/>
            </a:pPr>
            <a:r>
              <a:rPr lang="en-US" dirty="0" smtClean="0"/>
              <a:t>10. A Calling</a:t>
            </a:r>
          </a:p>
          <a:p>
            <a:pPr marL="582930" indent="-514350">
              <a:buNone/>
            </a:pPr>
            <a:r>
              <a:rPr lang="en-US" dirty="0" smtClean="0"/>
              <a:t>11. Reverence for Elders</a:t>
            </a:r>
          </a:p>
          <a:p>
            <a:pPr marL="582930" indent="-514350">
              <a:buNone/>
            </a:pPr>
            <a:r>
              <a:rPr lang="en-US" dirty="0" smtClean="0"/>
              <a:t>12. Recognizing Connection </a:t>
            </a:r>
          </a:p>
          <a:p>
            <a:pPr marL="582930" indent="-514350">
              <a:buNone/>
            </a:pPr>
            <a:r>
              <a:rPr lang="en-US" dirty="0" smtClean="0"/>
              <a:t>	a) Initiatory </a:t>
            </a:r>
            <a:r>
              <a:rPr lang="en-US" dirty="0" err="1" smtClean="0"/>
              <a:t>Dismembership</a:t>
            </a:r>
            <a:endParaRPr lang="en-US" dirty="0" smtClean="0"/>
          </a:p>
          <a:p>
            <a:pPr marL="582930" indent="-514350">
              <a:buNone/>
            </a:pPr>
            <a:r>
              <a:rPr lang="en-US" dirty="0" smtClean="0"/>
              <a:t>	b) Holographic conception of selves</a:t>
            </a:r>
          </a:p>
          <a:p>
            <a:pPr marL="582930" indent="-514350">
              <a:buNone/>
            </a:pPr>
            <a:r>
              <a:rPr lang="en-US" dirty="0" smtClean="0"/>
              <a:t>	c) </a:t>
            </a:r>
            <a:r>
              <a:rPr lang="en-US" dirty="0" err="1" smtClean="0"/>
              <a:t>Hyperspatiality</a:t>
            </a:r>
            <a:endParaRPr lang="en-US" dirty="0" smtClean="0"/>
          </a:p>
          <a:p>
            <a:pPr marL="582930" indent="-514350">
              <a:buNone/>
            </a:pPr>
            <a:r>
              <a:rPr lang="en-US" dirty="0" smtClean="0"/>
              <a:t>	d) Self-Realization</a:t>
            </a:r>
          </a:p>
          <a:p>
            <a:pPr marL="582930" indent="-51435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4800"/>
            <a:ext cx="7772400" cy="1143000"/>
          </a:xfrm>
        </p:spPr>
        <p:txBody>
          <a:bodyPr/>
          <a:lstStyle/>
          <a:p>
            <a:r>
              <a:rPr lang="en-US" dirty="0" smtClean="0"/>
              <a:t>These are the dynamics you can assess also in </a:t>
            </a:r>
            <a:r>
              <a:rPr lang="en-US" dirty="0" err="1" smtClean="0"/>
              <a:t>Dramatherapy</a:t>
            </a:r>
            <a:r>
              <a:rPr lang="en-US" dirty="0" smtClean="0"/>
              <a:t>. </a:t>
            </a:r>
            <a:endParaRPr lang="en-US" dirty="0"/>
          </a:p>
        </p:txBody>
      </p:sp>
      <p:sp>
        <p:nvSpPr>
          <p:cNvPr id="4" name="Rectangle 3"/>
          <p:cNvSpPr/>
          <p:nvPr/>
        </p:nvSpPr>
        <p:spPr>
          <a:xfrm rot="20392928">
            <a:off x="3591408" y="4772972"/>
            <a:ext cx="4877067" cy="923330"/>
          </a:xfrm>
          <a:prstGeom prst="rect">
            <a:avLst/>
          </a:prstGeom>
          <a:noFill/>
        </p:spPr>
        <p:txBody>
          <a:bodyPr wrap="square" lIns="91440" tIns="45720" rIns="91440" bIns="45720">
            <a:spAutoFit/>
          </a:bodyPr>
          <a:lstStyle/>
          <a:p>
            <a:pPr algn="ct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Hyperspatiality</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Rectangle 4"/>
          <p:cNvSpPr/>
          <p:nvPr/>
        </p:nvSpPr>
        <p:spPr>
          <a:xfrm rot="20379603">
            <a:off x="505615" y="3807630"/>
            <a:ext cx="8482515"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Holographic Self Perception</a:t>
            </a:r>
            <a:endPar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Rectangle 5"/>
          <p:cNvSpPr/>
          <p:nvPr/>
        </p:nvSpPr>
        <p:spPr>
          <a:xfrm rot="20396806">
            <a:off x="1217113" y="2860357"/>
            <a:ext cx="5291128" cy="923330"/>
          </a:xfrm>
          <a:prstGeom prst="rect">
            <a:avLst/>
          </a:prstGeom>
          <a:noFill/>
        </p:spPr>
        <p:txBody>
          <a:bodyPr wrap="none" lIns="91440" tIns="45720" rIns="91440" bIns="45720">
            <a:spAutoFit/>
          </a:bodyPr>
          <a:lstStyle/>
          <a:p>
            <a:pPr algn="ctr"/>
            <a:r>
              <a:rPr lang="en-U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Self- Realization</a:t>
            </a:r>
            <a:endParaRPr lang="en-U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7" name="Rectangle 6"/>
          <p:cNvSpPr/>
          <p:nvPr/>
        </p:nvSpPr>
        <p:spPr>
          <a:xfrm rot="20450021">
            <a:off x="1642992" y="1847893"/>
            <a:ext cx="3744936" cy="923330"/>
          </a:xfrm>
          <a:prstGeom prst="rect">
            <a:avLst/>
          </a:prstGeom>
          <a:noFill/>
        </p:spPr>
        <p:txBody>
          <a:bodyPr wrap="none" lIns="91440" tIns="45720" rIns="91440" bIns="45720">
            <a:spAutoFit/>
          </a:bodyPr>
          <a:lstStyle/>
          <a:p>
            <a:pPr algn="ctr"/>
            <a:r>
              <a:rPr lang="en-U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Connection </a:t>
            </a:r>
            <a:endParaRPr lang="en-US"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133600"/>
            <a:ext cx="7772400" cy="1828800"/>
          </a:xfrm>
        </p:spPr>
        <p:txBody>
          <a:bodyPr/>
          <a:lstStyle/>
          <a:p>
            <a:r>
              <a:rPr lang="en-US" dirty="0" smtClean="0"/>
              <a:t>What is </a:t>
            </a:r>
            <a:r>
              <a:rPr lang="en-US" dirty="0" err="1" smtClean="0"/>
              <a:t>Hyperspatiality</a:t>
            </a:r>
            <a:r>
              <a:rPr lang="en-US" dirty="0" smtClean="0"/>
              <a:t> Outside Cyberspace?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838200" y="1371600"/>
          <a:ext cx="78486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rot="19671873">
            <a:off x="3745229" y="3574727"/>
            <a:ext cx="2160841" cy="923330"/>
          </a:xfrm>
          <a:prstGeom prst="rect">
            <a:avLst/>
          </a:prstGeom>
          <a:noFill/>
        </p:spPr>
        <p:txBody>
          <a:bodyPr wrap="square" lIns="91440" tIns="45720" rIns="91440" bIns="45720">
            <a:spAutoFit/>
          </a:bodyPr>
          <a:lstStyle/>
          <a:p>
            <a:pPr algn="ct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9" name="Rectangle 8"/>
          <p:cNvSpPr/>
          <p:nvPr/>
        </p:nvSpPr>
        <p:spPr>
          <a:xfrm rot="20861776">
            <a:off x="3754799" y="3552586"/>
            <a:ext cx="1898277" cy="923330"/>
          </a:xfrm>
          <a:prstGeom prst="rect">
            <a:avLst/>
          </a:prstGeom>
          <a:noFill/>
        </p:spPr>
        <p:txBody>
          <a:bodyPr wrap="squar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Belief</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TextBox 9"/>
          <p:cNvSpPr txBox="1"/>
          <p:nvPr/>
        </p:nvSpPr>
        <p:spPr>
          <a:xfrm>
            <a:off x="533400" y="228600"/>
            <a:ext cx="8305800" cy="1107996"/>
          </a:xfrm>
          <a:prstGeom prst="rect">
            <a:avLst/>
          </a:prstGeom>
          <a:noFill/>
        </p:spPr>
        <p:txBody>
          <a:bodyPr wrap="square" rtlCol="0">
            <a:spAutoFit/>
          </a:bodyPr>
          <a:lstStyle/>
          <a:p>
            <a:r>
              <a:rPr lang="en-US" sz="2400" dirty="0" smtClean="0"/>
              <a:t>The Embodied </a:t>
            </a:r>
            <a:r>
              <a:rPr lang="en-US" sz="2400" dirty="0" err="1" smtClean="0"/>
              <a:t>Mandala</a:t>
            </a:r>
            <a:r>
              <a:rPr lang="en-US" sz="2400" dirty="0" smtClean="0"/>
              <a:t> Method as an Assessment Tool in Drama Therapy             By </a:t>
            </a:r>
            <a:r>
              <a:rPr lang="en-US" sz="2400" dirty="0" err="1" smtClean="0"/>
              <a:t>Nisha</a:t>
            </a:r>
            <a:r>
              <a:rPr lang="en-US" sz="2400" dirty="0" smtClean="0"/>
              <a:t> </a:t>
            </a:r>
            <a:r>
              <a:rPr lang="en-US" sz="2400" dirty="0" err="1" smtClean="0"/>
              <a:t>Sajnani</a:t>
            </a:r>
            <a:r>
              <a:rPr lang="en-US" sz="2400" dirty="0" smtClean="0"/>
              <a:t>     2002</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purpose of </a:t>
            </a:r>
            <a:r>
              <a:rPr lang="en-US" dirty="0" err="1" smtClean="0"/>
              <a:t>dramatherapy</a:t>
            </a:r>
            <a:r>
              <a:rPr lang="en-US" dirty="0" smtClean="0"/>
              <a:t> is to bring these role quadrants into balance, in relation to the core, for wholeness and wellbeing. The more in balance they are, the more growth and dynamic transformation and self-actualization is possible.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Instructions</a:t>
            </a:r>
            <a:endParaRPr lang="en-US" dirty="0"/>
          </a:p>
        </p:txBody>
      </p:sp>
      <p:sp>
        <p:nvSpPr>
          <p:cNvPr id="3" name="Content Placeholder 2"/>
          <p:cNvSpPr>
            <a:spLocks noGrp="1"/>
          </p:cNvSpPr>
          <p:nvPr>
            <p:ph idx="1"/>
          </p:nvPr>
        </p:nvSpPr>
        <p:spPr>
          <a:xfrm>
            <a:off x="914400" y="1219200"/>
            <a:ext cx="7772400" cy="5136360"/>
          </a:xfrm>
        </p:spPr>
        <p:txBody>
          <a:bodyPr>
            <a:normAutofit fontScale="92500" lnSpcReduction="20000"/>
          </a:bodyPr>
          <a:lstStyle/>
          <a:p>
            <a:pPr lvl="0"/>
            <a:r>
              <a:rPr lang="en-US" dirty="0" smtClean="0"/>
              <a:t>Draw the </a:t>
            </a:r>
            <a:r>
              <a:rPr lang="en-US" dirty="0" err="1" smtClean="0"/>
              <a:t>mandala</a:t>
            </a:r>
            <a:r>
              <a:rPr lang="en-US" dirty="0" smtClean="0"/>
              <a:t> structure</a:t>
            </a:r>
          </a:p>
          <a:p>
            <a:pPr lvl="0"/>
            <a:r>
              <a:rPr lang="en-US" dirty="0" smtClean="0"/>
              <a:t>Fill it in with relevant forms</a:t>
            </a:r>
          </a:p>
          <a:p>
            <a:pPr lvl="0"/>
            <a:r>
              <a:rPr lang="en-US" dirty="0" smtClean="0"/>
              <a:t>Imagine it on the floor</a:t>
            </a:r>
          </a:p>
          <a:p>
            <a:r>
              <a:rPr lang="en-US" dirty="0" smtClean="0"/>
              <a:t>Define the quadrants with labels</a:t>
            </a:r>
          </a:p>
          <a:p>
            <a:pPr lvl="0"/>
            <a:r>
              <a:rPr lang="en-US" dirty="0" smtClean="0"/>
              <a:t> Walk around it slowly, reflecting on its size and content</a:t>
            </a:r>
          </a:p>
          <a:p>
            <a:pPr lvl="0"/>
            <a:r>
              <a:rPr lang="en-US" dirty="0" smtClean="0"/>
              <a:t>Walk into the first quadrant that attracts you. Gain sensory experience of it by reflecting on questions about its color, temperature, smell, taste, sound, what part of my body does it affect most, what is my breathing like, what surrounds me? </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8229600" cy="6172200"/>
          </a:xfrm>
        </p:spPr>
        <p:txBody>
          <a:bodyPr>
            <a:normAutofit fontScale="92500"/>
          </a:bodyPr>
          <a:lstStyle/>
          <a:p>
            <a:pPr lvl="0"/>
            <a:r>
              <a:rPr lang="en-US" dirty="0" smtClean="0"/>
              <a:t>Next, enter the space you feel most comfortable in. Reflect.</a:t>
            </a:r>
          </a:p>
          <a:p>
            <a:pPr lvl="0"/>
            <a:r>
              <a:rPr lang="en-US" dirty="0" smtClean="0"/>
              <a:t>Enter the space you feel safest in. Reflect.</a:t>
            </a:r>
          </a:p>
          <a:p>
            <a:pPr lvl="0"/>
            <a:r>
              <a:rPr lang="en-US" dirty="0" smtClean="0"/>
              <a:t>Enter the space that you feel is the least explored in your life </a:t>
            </a:r>
          </a:p>
          <a:p>
            <a:pPr lvl="0"/>
            <a:r>
              <a:rPr lang="en-US" dirty="0" smtClean="0"/>
              <a:t>The space that gives you confidence</a:t>
            </a:r>
          </a:p>
          <a:p>
            <a:pPr lvl="0"/>
            <a:r>
              <a:rPr lang="en-US" dirty="0" smtClean="0"/>
              <a:t>The space that provides you strength</a:t>
            </a:r>
          </a:p>
          <a:p>
            <a:r>
              <a:rPr lang="en-US" dirty="0" smtClean="0"/>
              <a:t>Now stand in each space with a sculptured stance and provide a monologue of your experience</a:t>
            </a:r>
          </a:p>
          <a:p>
            <a:pPr lvl="0"/>
            <a:r>
              <a:rPr lang="en-US" dirty="0" smtClean="0"/>
              <a:t>Now stand in the center of the </a:t>
            </a:r>
            <a:r>
              <a:rPr lang="en-US" dirty="0" err="1" smtClean="0"/>
              <a:t>mandala</a:t>
            </a:r>
            <a:r>
              <a:rPr lang="en-US" dirty="0" smtClean="0"/>
              <a:t> and deliver a brief monologue on your relationship to the other sections of the </a:t>
            </a:r>
            <a:r>
              <a:rPr lang="en-US" dirty="0" err="1" smtClean="0"/>
              <a:t>mandala</a:t>
            </a:r>
            <a:r>
              <a:rPr lang="en-US" dirty="0" smtClean="0"/>
              <a:t> and also to the world outside the boundaries of the </a:t>
            </a:r>
            <a:r>
              <a:rPr lang="en-US" dirty="0" err="1" smtClean="0"/>
              <a:t>mandala</a:t>
            </a:r>
            <a:r>
              <a:rPr lang="en-US" dirty="0" smtClean="0"/>
              <a:t>. </a:t>
            </a:r>
          </a:p>
          <a:p>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83560"/>
            <a:ext cx="7772400" cy="1493040"/>
          </a:xfrm>
        </p:spPr>
        <p:txBody>
          <a:bodyPr/>
          <a:lstStyle/>
          <a:p>
            <a:pPr lvl="0"/>
            <a:r>
              <a:rPr lang="en-US" dirty="0" smtClean="0"/>
              <a:t>Exit the </a:t>
            </a:r>
            <a:r>
              <a:rPr lang="en-US" dirty="0" err="1" smtClean="0"/>
              <a:t>mandala</a:t>
            </a:r>
            <a:r>
              <a:rPr lang="en-US" dirty="0" smtClean="0"/>
              <a:t> </a:t>
            </a:r>
          </a:p>
          <a:p>
            <a:pPr lvl="0"/>
            <a:r>
              <a:rPr lang="en-US" dirty="0" smtClean="0"/>
              <a:t>Discuss the experience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220</TotalTime>
  <Words>1677</Words>
  <Application>Microsoft Office PowerPoint</Application>
  <PresentationFormat>On-screen Show (4:3)</PresentationFormat>
  <Paragraphs>274</Paragraphs>
  <Slides>42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Metro</vt:lpstr>
      <vt:lpstr>Slide</vt:lpstr>
      <vt:lpstr>Assessment</vt:lpstr>
      <vt:lpstr>Why Assessment?</vt:lpstr>
      <vt:lpstr>Kids with Learning Disabilities, for example:</vt:lpstr>
      <vt:lpstr>In Dramatherapy, Assessment is Continuous and Ongoing</vt:lpstr>
      <vt:lpstr>Initial Assessment</vt:lpstr>
      <vt:lpstr>Ongoing Assessment</vt:lpstr>
      <vt:lpstr>Final Assessment</vt:lpstr>
      <vt:lpstr>Some Assessment Techniques in Family Therapy</vt:lpstr>
      <vt:lpstr>PowerPoint Presentation</vt:lpstr>
      <vt:lpstr>PowerPoint Presentation</vt:lpstr>
      <vt:lpstr>Dramatherapy Results are Visible</vt:lpstr>
      <vt:lpstr>Cognition</vt:lpstr>
      <vt:lpstr>Case Study 1 – Madurai Prison</vt:lpstr>
      <vt:lpstr>Process and Outcome</vt:lpstr>
      <vt:lpstr>Case 2 – Madurai Prison</vt:lpstr>
      <vt:lpstr>Process and Outcome</vt:lpstr>
      <vt:lpstr>Use and Assessment - Trauma</vt:lpstr>
      <vt:lpstr>Subjective Units of Disturbance -- SUDs</vt:lpstr>
      <vt:lpstr>PowerPoint Presentation</vt:lpstr>
      <vt:lpstr>PowerPoint Presentation</vt:lpstr>
      <vt:lpstr>Somatic Manifestations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Lali</vt:lpstr>
      <vt:lpstr>CyberDramatherapy</vt:lpstr>
      <vt:lpstr>PowerPoint Presentation</vt:lpstr>
      <vt:lpstr>PowerPoint Presentation</vt:lpstr>
      <vt:lpstr>PowerPoint Presentation</vt:lpstr>
      <vt:lpstr>12 Process Driving Dynamics</vt:lpstr>
      <vt:lpstr>PowerPoint Presentation</vt:lpstr>
      <vt:lpstr>PowerPoint Presentation</vt:lpstr>
      <vt:lpstr>What is Hyperspatiality Outside Cyberspace?</vt:lpstr>
      <vt:lpstr>PowerPoint Presentation</vt:lpstr>
      <vt:lpstr>PowerPoint Presentation</vt:lpstr>
      <vt:lpstr>Instructions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dc:title>
  <dc:creator>user</dc:creator>
  <cp:lastModifiedBy>Theekshana</cp:lastModifiedBy>
  <cp:revision>35</cp:revision>
  <dcterms:created xsi:type="dcterms:W3CDTF">2015-03-22T23:53:24Z</dcterms:created>
  <dcterms:modified xsi:type="dcterms:W3CDTF">2015-03-23T17:08:09Z</dcterms:modified>
</cp:coreProperties>
</file>