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50"/>
  </p:notesMasterIdLst>
  <p:sldIdLst>
    <p:sldId id="256" r:id="rId3"/>
    <p:sldId id="257" r:id="rId4"/>
    <p:sldId id="258" r:id="rId5"/>
    <p:sldId id="259" r:id="rId6"/>
    <p:sldId id="260" r:id="rId7"/>
    <p:sldId id="261" r:id="rId8"/>
    <p:sldId id="262" r:id="rId9"/>
    <p:sldId id="263" r:id="rId10"/>
    <p:sldId id="265" r:id="rId11"/>
    <p:sldId id="266" r:id="rId12"/>
    <p:sldId id="267" r:id="rId13"/>
    <p:sldId id="268" r:id="rId14"/>
    <p:sldId id="269" r:id="rId15"/>
    <p:sldId id="270" r:id="rId16"/>
    <p:sldId id="271" r:id="rId17"/>
    <p:sldId id="275" r:id="rId18"/>
    <p:sldId id="276" r:id="rId19"/>
    <p:sldId id="277" r:id="rId20"/>
    <p:sldId id="278" r:id="rId21"/>
    <p:sldId id="279" r:id="rId22"/>
    <p:sldId id="280" r:id="rId23"/>
    <p:sldId id="281" r:id="rId24"/>
    <p:sldId id="274" r:id="rId25"/>
    <p:sldId id="282" r:id="rId26"/>
    <p:sldId id="283" r:id="rId27"/>
    <p:sldId id="284" r:id="rId28"/>
    <p:sldId id="285" r:id="rId29"/>
    <p:sldId id="272" r:id="rId30"/>
    <p:sldId id="273" r:id="rId31"/>
    <p:sldId id="286" r:id="rId32"/>
    <p:sldId id="287" r:id="rId33"/>
    <p:sldId id="288" r:id="rId34"/>
    <p:sldId id="289" r:id="rId35"/>
    <p:sldId id="290" r:id="rId36"/>
    <p:sldId id="293" r:id="rId37"/>
    <p:sldId id="291" r:id="rId38"/>
    <p:sldId id="294" r:id="rId39"/>
    <p:sldId id="298" r:id="rId40"/>
    <p:sldId id="295" r:id="rId41"/>
    <p:sldId id="292" r:id="rId42"/>
    <p:sldId id="299" r:id="rId43"/>
    <p:sldId id="296" r:id="rId44"/>
    <p:sldId id="300" r:id="rId45"/>
    <p:sldId id="297" r:id="rId46"/>
    <p:sldId id="301" r:id="rId47"/>
    <p:sldId id="302" r:id="rId48"/>
    <p:sldId id="303"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9824" autoAdjust="0"/>
  </p:normalViewPr>
  <p:slideViewPr>
    <p:cSldViewPr>
      <p:cViewPr>
        <p:scale>
          <a:sx n="109" d="100"/>
          <a:sy n="109" d="100"/>
        </p:scale>
        <p:origin x="-438" y="210"/>
      </p:cViewPr>
      <p:guideLst>
        <p:guide orient="horz" pos="2160"/>
        <p:guide pos="2880"/>
      </p:guideLst>
    </p:cSldViewPr>
  </p:slideViewPr>
  <p:notesTextViewPr>
    <p:cViewPr>
      <p:scale>
        <a:sx n="1" d="1"/>
        <a:sy n="1" d="1"/>
      </p:scale>
      <p:origin x="0" y="0"/>
    </p:cViewPr>
  </p:notesTextViewPr>
  <p:sorterViewPr>
    <p:cViewPr>
      <p:scale>
        <a:sx n="66" d="100"/>
        <a:sy n="66" d="100"/>
      </p:scale>
      <p:origin x="0" y="1674"/>
    </p:cViewPr>
  </p:sorterViewPr>
  <p:notesViewPr>
    <p:cSldViewPr>
      <p:cViewPr varScale="1">
        <p:scale>
          <a:sx n="82" d="100"/>
          <a:sy n="82" d="100"/>
        </p:scale>
        <p:origin x="-2064"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F69E8A-8391-4DA9-A2A1-26F4AC06DBD5}" type="datetimeFigureOut">
              <a:rPr lang="en-US" smtClean="0"/>
              <a:t>10/25/2014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3914B2-1983-4B62-80D1-31B8907DBBB0}" type="slidenum">
              <a:rPr lang="en-US" smtClean="0"/>
              <a:t>‹#›</a:t>
            </a:fld>
            <a:endParaRPr lang="en-US"/>
          </a:p>
        </p:txBody>
      </p:sp>
    </p:spTree>
    <p:extLst>
      <p:ext uri="{BB962C8B-B14F-4D97-AF65-F5344CB8AC3E}">
        <p14:creationId xmlns:p14="http://schemas.microsoft.com/office/powerpoint/2010/main" val="995890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F5BB4141-3002-4C00-B694-6A4D0B4BBCF7}" type="datetimeFigureOut">
              <a:rPr lang="en-US" smtClean="0"/>
              <a:pPr/>
              <a:t>10/25/2014</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71A4A529-527B-4982-B22E-8FC5D644EA9C}"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5BB4141-3002-4C00-B694-6A4D0B4BBCF7}" type="datetimeFigureOut">
              <a:rPr lang="en-US" smtClean="0"/>
              <a:pPr/>
              <a:t>10/25/2014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A4A529-527B-4982-B22E-8FC5D644EA9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5BB4141-3002-4C00-B694-6A4D0B4BBCF7}" type="datetimeFigureOut">
              <a:rPr lang="en-US" smtClean="0"/>
              <a:pPr/>
              <a:t>10/25/2014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A4A529-527B-4982-B22E-8FC5D644EA9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5BB4141-3002-4C00-B694-6A4D0B4BBCF7}" type="datetimeFigureOut">
              <a:rPr lang="en-US" smtClean="0"/>
              <a:pPr/>
              <a:t>10/25/2014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71A4A529-527B-4982-B22E-8FC5D644EA9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5BB4141-3002-4C00-B694-6A4D0B4BBCF7}" type="datetimeFigureOut">
              <a:rPr lang="en-US" smtClean="0"/>
              <a:pPr/>
              <a:t>10/25/2014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A4A529-527B-4982-B22E-8FC5D644EA9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5BB4141-3002-4C00-B694-6A4D0B4BBCF7}" type="datetimeFigureOut">
              <a:rPr lang="en-US" smtClean="0"/>
              <a:pPr/>
              <a:t>10/25/2014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A4A529-527B-4982-B22E-8FC5D644EA9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5BB4141-3002-4C00-B694-6A4D0B4BBCF7}" type="datetimeFigureOut">
              <a:rPr lang="en-US" smtClean="0"/>
              <a:pPr/>
              <a:t>10/25/2014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A4A529-527B-4982-B22E-8FC5D644EA9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BB4141-3002-4C00-B694-6A4D0B4BBCF7}" type="datetimeFigureOut">
              <a:rPr lang="en-US" smtClean="0"/>
              <a:pPr/>
              <a:t>10/25/2014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1A4A529-527B-4982-B22E-8FC5D644EA9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5BB4141-3002-4C00-B694-6A4D0B4BBCF7}" type="datetimeFigureOut">
              <a:rPr lang="en-US" smtClean="0"/>
              <a:pPr/>
              <a:t>10/25/2014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A4A529-527B-4982-B22E-8FC5D644EA9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5BB4141-3002-4C00-B694-6A4D0B4BBCF7}" type="datetimeFigureOut">
              <a:rPr lang="en-US" smtClean="0"/>
              <a:pPr/>
              <a:t>10/25/2014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A4A529-527B-4982-B22E-8FC5D644EA9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5BB4141-3002-4C00-B694-6A4D0B4BBCF7}" type="datetimeFigureOut">
              <a:rPr lang="en-US" smtClean="0"/>
              <a:pPr/>
              <a:t>10/25/2014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A4A529-527B-4982-B22E-8FC5D644EA9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5BB4141-3002-4C00-B694-6A4D0B4BBCF7}" type="datetimeFigureOut">
              <a:rPr lang="en-US" smtClean="0"/>
              <a:pPr/>
              <a:t>10/25/2014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A4A529-527B-4982-B22E-8FC5D644EA9C}"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6DAEA3F-F4FD-4A64-A689-4C30CB761AEF}" type="datetimeFigureOut">
              <a:rPr lang="en-US" smtClean="0"/>
              <a:t>10/25/2014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EB5721-FFB4-4F10-9F89-4367D9F6A831}"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DAEA3F-F4FD-4A64-A689-4C30CB761AEF}" type="datetimeFigureOut">
              <a:rPr lang="en-US" smtClean="0"/>
              <a:t>10/25/2014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EB5721-FFB4-4F10-9F89-4367D9F6A831}"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DAEA3F-F4FD-4A64-A689-4C30CB761AEF}" type="datetimeFigureOut">
              <a:rPr lang="en-US" smtClean="0"/>
              <a:t>10/25/2014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EB5721-FFB4-4F10-9F89-4367D9F6A831}"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6DAEA3F-F4FD-4A64-A689-4C30CB761AEF}" type="datetimeFigureOut">
              <a:rPr lang="en-US" smtClean="0"/>
              <a:t>10/25/2014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EB5721-FFB4-4F10-9F89-4367D9F6A831}"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6DAEA3F-F4FD-4A64-A689-4C30CB761AEF}" type="datetimeFigureOut">
              <a:rPr lang="en-US" smtClean="0"/>
              <a:t>10/25/2014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EB5721-FFB4-4F10-9F89-4367D9F6A831}" type="slidenum">
              <a:rPr lang="en-US" smtClean="0"/>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6DAEA3F-F4FD-4A64-A689-4C30CB761AEF}" type="datetimeFigureOut">
              <a:rPr lang="en-US" smtClean="0"/>
              <a:t>10/25/2014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2EB5721-FFB4-4F10-9F89-4367D9F6A831}" type="slidenum">
              <a:rPr lang="en-US" smtClean="0"/>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DAEA3F-F4FD-4A64-A689-4C30CB761AEF}" type="datetimeFigureOut">
              <a:rPr lang="en-US" smtClean="0"/>
              <a:t>10/25/2014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2EB5721-FFB4-4F10-9F89-4367D9F6A831}"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DAEA3F-F4FD-4A64-A689-4C30CB761AEF}" type="datetimeFigureOut">
              <a:rPr lang="en-US" smtClean="0"/>
              <a:t>10/25/2014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EB5721-FFB4-4F10-9F89-4367D9F6A831}" type="slidenum">
              <a:rPr lang="en-US" smtClean="0"/>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DAEA3F-F4FD-4A64-A689-4C30CB761AEF}" type="datetimeFigureOut">
              <a:rPr lang="en-US" smtClean="0"/>
              <a:t>10/25/2014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EB5721-FFB4-4F10-9F89-4367D9F6A831}" type="slidenum">
              <a:rPr lang="en-US" smtClean="0"/>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DAEA3F-F4FD-4A64-A689-4C30CB761AEF}" type="datetimeFigureOut">
              <a:rPr lang="en-US" smtClean="0"/>
              <a:t>10/25/2014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EB5721-FFB4-4F10-9F89-4367D9F6A831}" type="slidenum">
              <a:rPr lang="en-US" smtClean="0"/>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DAEA3F-F4FD-4A64-A689-4C30CB761AEF}" type="datetimeFigureOut">
              <a:rPr lang="en-US" smtClean="0"/>
              <a:t>10/25/2014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EB5721-FFB4-4F10-9F89-4367D9F6A83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F5BB4141-3002-4C00-B694-6A4D0B4BBCF7}" type="datetimeFigureOut">
              <a:rPr lang="en-US" smtClean="0"/>
              <a:pPr/>
              <a:t>10/25/2014</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71A4A529-527B-4982-B22E-8FC5D644EA9C}"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7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DAEA3F-F4FD-4A64-A689-4C30CB761AEF}" type="datetimeFigureOut">
              <a:rPr lang="en-US" smtClean="0"/>
              <a:t>10/25/2014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EB5721-FFB4-4F10-9F89-4367D9F6A83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gif"/><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gif"/><Relationship Id="rId5" Type="http://schemas.openxmlformats.org/officeDocument/2006/relationships/image" Target="../media/image9.gif"/><Relationship Id="rId4" Type="http://schemas.openxmlformats.org/officeDocument/2006/relationships/image" Target="../media/image8.gi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Overview and History</a:t>
            </a:r>
            <a:endParaRPr lang="en-US" dirty="0"/>
          </a:p>
        </p:txBody>
      </p:sp>
      <p:sp>
        <p:nvSpPr>
          <p:cNvPr id="3" name="Subtitle 2"/>
          <p:cNvSpPr>
            <a:spLocks noGrp="1"/>
          </p:cNvSpPr>
          <p:nvPr>
            <p:ph type="subTitle" idx="1"/>
          </p:nvPr>
        </p:nvSpPr>
        <p:spPr>
          <a:xfrm>
            <a:off x="1371600" y="3331698"/>
            <a:ext cx="6400800" cy="2230902"/>
          </a:xfrm>
        </p:spPr>
        <p:txBody>
          <a:bodyPr>
            <a:normAutofit/>
          </a:bodyPr>
          <a:lstStyle/>
          <a:p>
            <a:r>
              <a:rPr lang="en-US" dirty="0" smtClean="0"/>
              <a:t>Session </a:t>
            </a:r>
            <a:r>
              <a:rPr lang="en-US" dirty="0" smtClean="0"/>
              <a:t>1</a:t>
            </a:r>
          </a:p>
          <a:p>
            <a:endParaRPr lang="en-US" dirty="0"/>
          </a:p>
          <a:p>
            <a:r>
              <a:rPr lang="en-US" dirty="0" smtClean="0"/>
              <a:t>Prepared by </a:t>
            </a:r>
          </a:p>
          <a:p>
            <a:r>
              <a:rPr lang="en-US" dirty="0" err="1" smtClean="0">
                <a:solidFill>
                  <a:srgbClr val="FFC000"/>
                </a:solidFill>
              </a:rPr>
              <a:t>Dr</a:t>
            </a:r>
            <a:r>
              <a:rPr lang="en-US" dirty="0" smtClean="0">
                <a:solidFill>
                  <a:srgbClr val="FFC000"/>
                </a:solidFill>
              </a:rPr>
              <a:t> Janet Le Valley</a:t>
            </a:r>
            <a:endParaRPr lang="en-US" dirty="0">
              <a:solidFill>
                <a:srgbClr val="FFC000"/>
              </a:solidFill>
            </a:endParaRPr>
          </a:p>
        </p:txBody>
      </p:sp>
    </p:spTree>
    <p:extLst>
      <p:ext uri="{BB962C8B-B14F-4D97-AF65-F5344CB8AC3E}">
        <p14:creationId xmlns:p14="http://schemas.microsoft.com/office/powerpoint/2010/main" val="36109684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It?</a:t>
            </a:r>
            <a:endParaRPr lang="en-US" dirty="0"/>
          </a:p>
        </p:txBody>
      </p:sp>
      <p:sp>
        <p:nvSpPr>
          <p:cNvPr id="3" name="Content Placeholder 2"/>
          <p:cNvSpPr>
            <a:spLocks noGrp="1"/>
          </p:cNvSpPr>
          <p:nvPr>
            <p:ph idx="1"/>
          </p:nvPr>
        </p:nvSpPr>
        <p:spPr/>
        <p:txBody>
          <a:bodyPr>
            <a:normAutofit fontScale="85000" lnSpcReduction="20000"/>
          </a:bodyPr>
          <a:lstStyle/>
          <a:p>
            <a:r>
              <a:rPr lang="en-US" b="1" dirty="0" err="1"/>
              <a:t>Dramatherapy</a:t>
            </a:r>
            <a:r>
              <a:rPr lang="en-US" dirty="0"/>
              <a:t> is the intentional and systematic use of drama and theatre processes to achieve healthy psychological growth and change. </a:t>
            </a:r>
            <a:endParaRPr lang="en-US" dirty="0" smtClean="0"/>
          </a:p>
          <a:p>
            <a:r>
              <a:rPr lang="en-US" dirty="0" err="1"/>
              <a:t>Dramatherapy</a:t>
            </a:r>
            <a:r>
              <a:rPr lang="en-US" dirty="0"/>
              <a:t> reaches far beyond a single discipline, drawing freely from concepts of psychology, theatre/drama, psychoanalytical theory, anthropology and theories of child development.  </a:t>
            </a:r>
            <a:endParaRPr lang="en-US" dirty="0" smtClean="0"/>
          </a:p>
          <a:p>
            <a:r>
              <a:rPr lang="en-US" dirty="0"/>
              <a:t>The word drama comes from ancient Greek and means quite literally “things </a:t>
            </a:r>
            <a:r>
              <a:rPr lang="en-US" dirty="0" smtClean="0"/>
              <a:t>done</a:t>
            </a:r>
            <a:r>
              <a:rPr lang="en-US" dirty="0"/>
              <a:t>” (Harrison, 1913). Drama therapy is, in simplest terms, the use of action </a:t>
            </a:r>
            <a:r>
              <a:rPr lang="en-US" dirty="0" smtClean="0"/>
              <a:t>techniques</a:t>
            </a:r>
            <a:r>
              <a:rPr lang="en-US" dirty="0"/>
              <a:t>, particularly role play, drama games, improvisation, puppetry, masks, </a:t>
            </a:r>
            <a:r>
              <a:rPr lang="en-US" dirty="0" smtClean="0"/>
              <a:t>and </a:t>
            </a:r>
            <a:r>
              <a:rPr lang="en-US" dirty="0"/>
              <a:t>theatrical performance, in the service of behavior change and personal </a:t>
            </a:r>
            <a:r>
              <a:rPr lang="en-US" dirty="0" smtClean="0"/>
              <a:t>growth</a:t>
            </a:r>
            <a:r>
              <a:rPr lang="en-US" dirty="0"/>
              <a:t>. It has its roots in religion, theatre, education, social action, and mental </a:t>
            </a:r>
            <a:r>
              <a:rPr lang="en-US" dirty="0" smtClean="0"/>
              <a:t> health/therapy</a:t>
            </a:r>
            <a:endParaRPr lang="en-US" dirty="0"/>
          </a:p>
        </p:txBody>
      </p:sp>
    </p:spTree>
    <p:extLst>
      <p:ext uri="{BB962C8B-B14F-4D97-AF65-F5344CB8AC3E}">
        <p14:creationId xmlns:p14="http://schemas.microsoft.com/office/powerpoint/2010/main" val="8746256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Forms of Drama Therapy</a:t>
            </a:r>
            <a:endParaRPr lang="en-US" dirty="0"/>
          </a:p>
        </p:txBody>
      </p:sp>
      <p:sp>
        <p:nvSpPr>
          <p:cNvPr id="3" name="Content Placeholder 2"/>
          <p:cNvSpPr>
            <a:spLocks noGrp="1"/>
          </p:cNvSpPr>
          <p:nvPr>
            <p:ph idx="1"/>
          </p:nvPr>
        </p:nvSpPr>
        <p:spPr/>
        <p:txBody>
          <a:bodyPr>
            <a:normAutofit fontScale="92500" lnSpcReduction="20000"/>
          </a:bodyPr>
          <a:lstStyle/>
          <a:p>
            <a:pPr fontAlgn="base"/>
            <a:r>
              <a:rPr lang="en-US" b="1" dirty="0"/>
              <a:t>1.Role-playing: Explores life experience through the creation of an imaginary environment</a:t>
            </a:r>
            <a:endParaRPr lang="en-US" dirty="0"/>
          </a:p>
          <a:p>
            <a:pPr fontAlgn="base"/>
            <a:r>
              <a:rPr lang="en-US" b="1" dirty="0"/>
              <a:t>2.Using objects and materials: Handles and resolves problematic feelings, relationships or experiences </a:t>
            </a:r>
            <a:endParaRPr lang="en-US" dirty="0"/>
          </a:p>
          <a:p>
            <a:pPr fontAlgn="base"/>
            <a:r>
              <a:rPr lang="en-US" b="1" dirty="0"/>
              <a:t>3.Wearing masks and costumes: Depicts the self and self-image </a:t>
            </a:r>
            <a:endParaRPr lang="en-US" dirty="0"/>
          </a:p>
          <a:p>
            <a:pPr fontAlgn="base"/>
            <a:r>
              <a:rPr lang="en-US" b="1" dirty="0"/>
              <a:t>4.Using play, storytelling and fable: Searches for problems within events or issues </a:t>
            </a:r>
            <a:endParaRPr lang="en-US" dirty="0"/>
          </a:p>
          <a:p>
            <a:pPr fontAlgn="base"/>
            <a:r>
              <a:rPr lang="en-US" b="1" dirty="0"/>
              <a:t>5.Creating “ritual”: Acknowledges change or milestones in life</a:t>
            </a:r>
            <a:endParaRPr lang="en-US" dirty="0"/>
          </a:p>
          <a:p>
            <a:pPr fontAlgn="base"/>
            <a:r>
              <a:rPr lang="en-US" b="1" dirty="0"/>
              <a:t>6.Acting in progressive stages: Develops new ways to connect to the self or others  </a:t>
            </a:r>
            <a:endParaRPr lang="en-US" dirty="0"/>
          </a:p>
        </p:txBody>
      </p:sp>
    </p:spTree>
    <p:extLst>
      <p:ext uri="{BB962C8B-B14F-4D97-AF65-F5344CB8AC3E}">
        <p14:creationId xmlns:p14="http://schemas.microsoft.com/office/powerpoint/2010/main" val="38937720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9 Core Processes for Therapeutic Purpose (Jones 1996)</a:t>
            </a:r>
            <a:endParaRPr lang="en-US" dirty="0"/>
          </a:p>
        </p:txBody>
      </p:sp>
      <p:sp>
        <p:nvSpPr>
          <p:cNvPr id="3" name="Content Placeholder 2"/>
          <p:cNvSpPr>
            <a:spLocks noGrp="1"/>
          </p:cNvSpPr>
          <p:nvPr>
            <p:ph idx="1"/>
          </p:nvPr>
        </p:nvSpPr>
        <p:spPr/>
        <p:txBody>
          <a:bodyPr>
            <a:normAutofit fontScale="85000" lnSpcReduction="20000"/>
          </a:bodyPr>
          <a:lstStyle/>
          <a:p>
            <a:pPr fontAlgn="base"/>
            <a:r>
              <a:rPr lang="en-US" b="1" dirty="0"/>
              <a:t>1. Dramatic projection</a:t>
            </a:r>
            <a:endParaRPr lang="en-US" dirty="0"/>
          </a:p>
          <a:p>
            <a:pPr marL="137160" indent="0" fontAlgn="base">
              <a:buNone/>
            </a:pPr>
            <a:r>
              <a:rPr lang="en-US" dirty="0"/>
              <a:t>The clients project their inner conflicts onto a visible image in drama to produce space for dramatic dialogue. The process helps clients to realize their inner conflicts, enable change, create new relationships with others, and eventually readjust their inner world.</a:t>
            </a:r>
          </a:p>
          <a:p>
            <a:pPr marL="137160" indent="0" fontAlgn="base">
              <a:buNone/>
            </a:pPr>
            <a:r>
              <a:rPr lang="en-US" dirty="0"/>
              <a:t> </a:t>
            </a:r>
          </a:p>
          <a:p>
            <a:pPr fontAlgn="base"/>
            <a:r>
              <a:rPr lang="en-US" b="1" dirty="0"/>
              <a:t>2. Therapeutic performance process</a:t>
            </a:r>
            <a:endParaRPr lang="en-US" dirty="0"/>
          </a:p>
          <a:p>
            <a:pPr marL="137160" indent="0" fontAlgn="base">
              <a:buNone/>
            </a:pPr>
            <a:r>
              <a:rPr lang="en-US" dirty="0"/>
              <a:t>Therapeutic performance process allows clients to express their unresolved issues. Clients identify problems and realize their issues through different role-playing. During the process, clients change their perception and search for solutions to their problem or choose a new direction in which to go.</a:t>
            </a:r>
          </a:p>
          <a:p>
            <a:endParaRPr lang="en-US" dirty="0"/>
          </a:p>
        </p:txBody>
      </p:sp>
    </p:spTree>
    <p:extLst>
      <p:ext uri="{BB962C8B-B14F-4D97-AF65-F5344CB8AC3E}">
        <p14:creationId xmlns:p14="http://schemas.microsoft.com/office/powerpoint/2010/main" val="33258446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004560"/>
          </a:xfrm>
        </p:spPr>
        <p:txBody>
          <a:bodyPr>
            <a:normAutofit fontScale="85000" lnSpcReduction="20000"/>
          </a:bodyPr>
          <a:lstStyle/>
          <a:p>
            <a:pPr fontAlgn="base"/>
            <a:r>
              <a:rPr lang="en-US" b="1" dirty="0"/>
              <a:t>3. Drama-therapeutic empathy and distancing</a:t>
            </a:r>
            <a:endParaRPr lang="en-US" dirty="0"/>
          </a:p>
          <a:p>
            <a:pPr marL="137160" indent="0" fontAlgn="base">
              <a:buNone/>
            </a:pPr>
            <a:r>
              <a:rPr lang="en-US" dirty="0"/>
              <a:t>Empathy encourages emotional resonance, identification and emotional involvement. During the therapeutic process, clients develop their empathic response and improve their relationships with others. Distancing encourages an involvement which is more orientated towards creative thought, reflection and perspective. Gradually, the clients develop and transform between these two processes.</a:t>
            </a:r>
          </a:p>
          <a:p>
            <a:pPr marL="137160" indent="0" fontAlgn="base">
              <a:buNone/>
            </a:pPr>
            <a:r>
              <a:rPr lang="en-US" dirty="0"/>
              <a:t> </a:t>
            </a:r>
          </a:p>
          <a:p>
            <a:pPr fontAlgn="base"/>
            <a:r>
              <a:rPr lang="en-US" b="1" dirty="0"/>
              <a:t>4. Personification and impersonation</a:t>
            </a:r>
            <a:endParaRPr lang="en-US" dirty="0"/>
          </a:p>
          <a:p>
            <a:pPr marL="137160" indent="0" fontAlgn="base">
              <a:buNone/>
            </a:pPr>
            <a:r>
              <a:rPr lang="en-US" dirty="0"/>
              <a:t>The clients express an issue, feeling or personality within a dramatic framework. The process provides an opportunity for the client to explore himself and experience what it is like to be another. In addition, the process helps the client to understand his problem of which he is situated and eventually develop the ability to reconnect with others.</a:t>
            </a:r>
          </a:p>
          <a:p>
            <a:endParaRPr lang="en-US" dirty="0"/>
          </a:p>
        </p:txBody>
      </p:sp>
    </p:spTree>
    <p:extLst>
      <p:ext uri="{BB962C8B-B14F-4D97-AF65-F5344CB8AC3E}">
        <p14:creationId xmlns:p14="http://schemas.microsoft.com/office/powerpoint/2010/main" val="19686957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852160"/>
          </a:xfrm>
        </p:spPr>
        <p:txBody>
          <a:bodyPr>
            <a:normAutofit fontScale="92500" lnSpcReduction="10000"/>
          </a:bodyPr>
          <a:lstStyle/>
          <a:p>
            <a:pPr fontAlgn="base"/>
            <a:r>
              <a:rPr lang="en-US" b="1" dirty="0"/>
              <a:t>5. Interactive audience and witnessing</a:t>
            </a:r>
            <a:endParaRPr lang="en-US" dirty="0"/>
          </a:p>
          <a:p>
            <a:pPr marL="137160" indent="0" fontAlgn="base">
              <a:buNone/>
            </a:pPr>
            <a:r>
              <a:rPr lang="en-US" dirty="0"/>
              <a:t>The clients and the audience encounter and affect each other during the dramatic reflection process. They observe and benefit from the motivation of mutual support, and finally achieve a “peak experience” within the encounter. </a:t>
            </a:r>
          </a:p>
          <a:p>
            <a:pPr marL="137160" indent="0" fontAlgn="base">
              <a:buNone/>
            </a:pPr>
            <a:r>
              <a:rPr lang="en-US" dirty="0"/>
              <a:t> </a:t>
            </a:r>
          </a:p>
          <a:p>
            <a:pPr fontAlgn="base"/>
            <a:r>
              <a:rPr lang="en-US" b="1" dirty="0"/>
              <a:t>6.Embodiment: dramatizing the body</a:t>
            </a:r>
            <a:endParaRPr lang="en-US" dirty="0"/>
          </a:p>
          <a:p>
            <a:pPr marL="137160" indent="0" fontAlgn="base">
              <a:buNone/>
            </a:pPr>
            <a:r>
              <a:rPr lang="en-US" dirty="0"/>
              <a:t>Embodiment simply entails a process through which clients recognize their physical potential and body language through dramatic performance. During the process, the client changes personal identity by entering a role, induces a new observation, perspective and release, and explores the image, emotional hurt or distress as it relates to the body.   </a:t>
            </a:r>
          </a:p>
          <a:p>
            <a:endParaRPr lang="en-US" dirty="0"/>
          </a:p>
        </p:txBody>
      </p:sp>
    </p:spTree>
    <p:extLst>
      <p:ext uri="{BB962C8B-B14F-4D97-AF65-F5344CB8AC3E}">
        <p14:creationId xmlns:p14="http://schemas.microsoft.com/office/powerpoint/2010/main" val="36765053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534400" cy="6400800"/>
          </a:xfrm>
        </p:spPr>
        <p:txBody>
          <a:bodyPr>
            <a:normAutofit fontScale="77500" lnSpcReduction="20000"/>
          </a:bodyPr>
          <a:lstStyle/>
          <a:p>
            <a:pPr fontAlgn="base"/>
            <a:r>
              <a:rPr lang="en-US" b="1" dirty="0"/>
              <a:t>7. Playing</a:t>
            </a:r>
            <a:endParaRPr lang="en-US" dirty="0"/>
          </a:p>
          <a:p>
            <a:pPr marL="137160" indent="0" fontAlgn="base">
              <a:buNone/>
            </a:pPr>
            <a:r>
              <a:rPr lang="en-US" dirty="0"/>
              <a:t>Drama therapy creates new relationships with playful reality. The client is empowered to deal with events, concepts and consequences with an attitude of creativity, experimentation and flexibility. Playing is related to the continuity and development of cognition, emotion and relationship with others. A collaborative environment helps the client to face the self and life experience, and is allowed to disregard the development stage of solitude. Decisions and actions are experienced without judgment. Clients are free to make mistakes because it is play.</a:t>
            </a:r>
          </a:p>
          <a:p>
            <a:pPr marL="137160" indent="0" fontAlgn="base">
              <a:buNone/>
            </a:pPr>
            <a:r>
              <a:rPr lang="en-US" dirty="0"/>
              <a:t>  </a:t>
            </a:r>
          </a:p>
          <a:p>
            <a:pPr fontAlgn="base"/>
            <a:r>
              <a:rPr lang="en-US" b="1" dirty="0"/>
              <a:t>8. Life-drama connection</a:t>
            </a:r>
            <a:endParaRPr lang="en-US" dirty="0"/>
          </a:p>
          <a:p>
            <a:pPr marL="137160" indent="0" fontAlgn="base">
              <a:buNone/>
            </a:pPr>
            <a:r>
              <a:rPr lang="en-US" dirty="0"/>
              <a:t>Drama therapy refers to the process where clients can apply their life experience without creating serious consequences. The client is separated from the reality and receives satisfaction from exploring the unconscious. The life-drama connection reflects the real life of the client through constructed drama. Dramatic representation flows between the objective and subjective, making "real life" more comfortable and safe while enabling the client to go on a “creative adventure</a:t>
            </a:r>
            <a:r>
              <a:rPr lang="en-US" dirty="0" smtClean="0"/>
              <a:t>.”</a:t>
            </a:r>
            <a:endParaRPr lang="en-US" dirty="0"/>
          </a:p>
        </p:txBody>
      </p:sp>
    </p:spTree>
    <p:extLst>
      <p:ext uri="{BB962C8B-B14F-4D97-AF65-F5344CB8AC3E}">
        <p14:creationId xmlns:p14="http://schemas.microsoft.com/office/powerpoint/2010/main" val="9186480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172200"/>
          </a:xfrm>
        </p:spPr>
        <p:txBody>
          <a:bodyPr>
            <a:normAutofit/>
          </a:bodyPr>
          <a:lstStyle/>
          <a:p>
            <a:pPr fontAlgn="base"/>
            <a:r>
              <a:rPr lang="en-US" b="1" dirty="0"/>
              <a:t>9. Transformation</a:t>
            </a:r>
            <a:endParaRPr lang="en-US" dirty="0"/>
          </a:p>
          <a:p>
            <a:pPr marL="137160" indent="0" fontAlgn="base">
              <a:buNone/>
            </a:pPr>
            <a:r>
              <a:rPr lang="en-US" dirty="0"/>
              <a:t>Transformation can be seen within the many aspects of dramatic process. We observe clients develop and transform, and these changes are therapeutic. The clients develop the new ability of verbal expression, feeling and response through drama therapy. They participate in the production process of drama, satisfy their desire to create, rearrange their thoughts, values, emotions, and finally respond to themselves and the world. The relationship that the client forms with their drama therapist and other group members is also transformative.</a:t>
            </a:r>
          </a:p>
          <a:p>
            <a:endParaRPr lang="en-US" dirty="0"/>
          </a:p>
        </p:txBody>
      </p:sp>
    </p:spTree>
    <p:extLst>
      <p:ext uri="{BB962C8B-B14F-4D97-AF65-F5344CB8AC3E}">
        <p14:creationId xmlns:p14="http://schemas.microsoft.com/office/powerpoint/2010/main" val="26378688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It Work</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Drama is a personal experience</a:t>
            </a:r>
          </a:p>
          <a:p>
            <a:r>
              <a:rPr lang="en-US" dirty="0" smtClean="0"/>
              <a:t>Creative action is added to therapeutic support so that action communicates client struggle</a:t>
            </a:r>
          </a:p>
          <a:p>
            <a:r>
              <a:rPr lang="en-US" dirty="0"/>
              <a:t>In a </a:t>
            </a:r>
            <a:r>
              <a:rPr lang="en-US" dirty="0" err="1"/>
              <a:t>dramatherapy</a:t>
            </a:r>
            <a:r>
              <a:rPr lang="en-US" dirty="0"/>
              <a:t> session we can explore </a:t>
            </a:r>
            <a:r>
              <a:rPr lang="en-US" dirty="0" smtClean="0"/>
              <a:t>dream </a:t>
            </a:r>
            <a:r>
              <a:rPr lang="en-US" dirty="0"/>
              <a:t>images and discover </a:t>
            </a:r>
            <a:r>
              <a:rPr lang="en-US" dirty="0" smtClean="0"/>
              <a:t>meaning</a:t>
            </a:r>
            <a:r>
              <a:rPr lang="en-US" dirty="0"/>
              <a:t>. It is also possible to re-work nightmares and indeed in </a:t>
            </a:r>
            <a:r>
              <a:rPr lang="en-US" dirty="0" err="1"/>
              <a:t>dramatherapy</a:t>
            </a:r>
            <a:r>
              <a:rPr lang="en-US" dirty="0"/>
              <a:t> we can dream </a:t>
            </a:r>
            <a:r>
              <a:rPr lang="en-US" dirty="0" smtClean="0"/>
              <a:t>while </a:t>
            </a:r>
            <a:r>
              <a:rPr lang="en-US" dirty="0"/>
              <a:t>still awake: only being able this time to control the dream. Moreno who invented psychodrama said to Freud, “You </a:t>
            </a:r>
            <a:r>
              <a:rPr lang="en-US" dirty="0" err="1"/>
              <a:t>analysed</a:t>
            </a:r>
            <a:r>
              <a:rPr lang="en-US" dirty="0"/>
              <a:t> their dreams, I try to give them courage to dream again</a:t>
            </a:r>
            <a:r>
              <a:rPr lang="en-US" dirty="0" smtClean="0"/>
              <a:t>.”</a:t>
            </a:r>
          </a:p>
          <a:p>
            <a:r>
              <a:rPr lang="en-US" dirty="0"/>
              <a:t>Drama therapy can be seen as a set of constructed and controlled experiments to provide a new way of life with imagination</a:t>
            </a:r>
            <a:r>
              <a:rPr lang="en-US" dirty="0" smtClean="0"/>
              <a:t>, intellect </a:t>
            </a:r>
            <a:r>
              <a:rPr lang="en-US" dirty="0"/>
              <a:t>and spirit.</a:t>
            </a:r>
          </a:p>
          <a:p>
            <a:pPr marL="137160" indent="0">
              <a:buNone/>
            </a:pPr>
            <a:endParaRPr lang="en-US" dirty="0"/>
          </a:p>
          <a:p>
            <a:endParaRPr lang="en-US" dirty="0"/>
          </a:p>
        </p:txBody>
      </p:sp>
    </p:spTree>
    <p:extLst>
      <p:ext uri="{BB962C8B-B14F-4D97-AF65-F5344CB8AC3E}">
        <p14:creationId xmlns:p14="http://schemas.microsoft.com/office/powerpoint/2010/main" val="15941459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Very Ancient History of DT</a:t>
            </a:r>
            <a:endParaRPr lang="en-US" dirty="0"/>
          </a:p>
        </p:txBody>
      </p:sp>
      <p:sp>
        <p:nvSpPr>
          <p:cNvPr id="3" name="Content Placeholder 2"/>
          <p:cNvSpPr>
            <a:spLocks noGrp="1"/>
          </p:cNvSpPr>
          <p:nvPr>
            <p:ph idx="1"/>
          </p:nvPr>
        </p:nvSpPr>
        <p:spPr/>
        <p:txBody>
          <a:bodyPr>
            <a:normAutofit fontScale="92500" lnSpcReduction="10000"/>
          </a:bodyPr>
          <a:lstStyle/>
          <a:p>
            <a:r>
              <a:rPr lang="en-US" dirty="0"/>
              <a:t>Evidence in archeological records suggests that early humans began to make art </a:t>
            </a:r>
            <a:r>
              <a:rPr lang="en-US" dirty="0" smtClean="0"/>
              <a:t>– </a:t>
            </a:r>
            <a:r>
              <a:rPr lang="en-US" dirty="0"/>
              <a:t>paintings, sculpture, music, dance, and drama – during the Upper Paleolithic </a:t>
            </a:r>
            <a:r>
              <a:rPr lang="en-US" dirty="0" smtClean="0"/>
              <a:t>period </a:t>
            </a:r>
            <a:r>
              <a:rPr lang="en-US" dirty="0"/>
              <a:t>about 45,000-35,000 years ago. Experts marvel at the suddenness with </a:t>
            </a:r>
            <a:r>
              <a:rPr lang="en-US" dirty="0" smtClean="0"/>
              <a:t>which </a:t>
            </a:r>
            <a:r>
              <a:rPr lang="en-US" dirty="0"/>
              <a:t>the arts burst onto the human scene and tie it to the beginnings of </a:t>
            </a:r>
            <a:r>
              <a:rPr lang="en-US" dirty="0" smtClean="0"/>
              <a:t>symbolic</a:t>
            </a:r>
            <a:r>
              <a:rPr lang="en-US" dirty="0"/>
              <a:t>, metaphoric thought (Pfeiffer, 1982; </a:t>
            </a:r>
            <a:r>
              <a:rPr lang="en-US" dirty="0" smtClean="0"/>
              <a:t> </a:t>
            </a:r>
          </a:p>
          <a:p>
            <a:pPr marL="137160" indent="0">
              <a:buNone/>
            </a:pPr>
            <a:r>
              <a:rPr lang="en-US" dirty="0"/>
              <a:t> </a:t>
            </a:r>
            <a:r>
              <a:rPr lang="en-US" dirty="0" smtClean="0"/>
              <a:t>    </a:t>
            </a:r>
            <a:r>
              <a:rPr lang="en-US" dirty="0" err="1" smtClean="0"/>
              <a:t>Mithen</a:t>
            </a:r>
            <a:r>
              <a:rPr lang="en-US" dirty="0"/>
              <a:t>, 1996; Lewis-Williams, </a:t>
            </a:r>
            <a:r>
              <a:rPr lang="en-US" dirty="0" smtClean="0"/>
              <a:t>2002</a:t>
            </a:r>
            <a:r>
              <a:rPr lang="en-US" dirty="0"/>
              <a:t>). </a:t>
            </a:r>
            <a:endParaRPr lang="en-US" dirty="0" smtClean="0"/>
          </a:p>
          <a:p>
            <a:r>
              <a:rPr lang="en-US" dirty="0"/>
              <a:t>Simultaneous with this creative explosion, shamans and priests began </a:t>
            </a:r>
            <a:r>
              <a:rPr lang="en-US" dirty="0" smtClean="0"/>
              <a:t>utilizing </a:t>
            </a:r>
            <a:r>
              <a:rPr lang="en-US" dirty="0"/>
              <a:t>the arts in their healing and religious practices. </a:t>
            </a:r>
          </a:p>
        </p:txBody>
      </p:sp>
    </p:spTree>
    <p:extLst>
      <p:ext uri="{BB962C8B-B14F-4D97-AF65-F5344CB8AC3E}">
        <p14:creationId xmlns:p14="http://schemas.microsoft.com/office/powerpoint/2010/main" val="24801827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623560"/>
          </a:xfrm>
        </p:spPr>
        <p:txBody>
          <a:bodyPr>
            <a:normAutofit lnSpcReduction="10000"/>
          </a:bodyPr>
          <a:lstStyle/>
          <a:p>
            <a:r>
              <a:rPr lang="en-US" dirty="0"/>
              <a:t>The origins of the arts </a:t>
            </a:r>
            <a:r>
              <a:rPr lang="en-US" dirty="0" smtClean="0"/>
              <a:t>and </a:t>
            </a:r>
            <a:r>
              <a:rPr lang="en-US" dirty="0"/>
              <a:t>religion seem to be intertwined because the arts naturally provided effective </a:t>
            </a:r>
            <a:r>
              <a:rPr lang="en-US" dirty="0" smtClean="0"/>
              <a:t>symbolic </a:t>
            </a:r>
            <a:r>
              <a:rPr lang="en-US" dirty="0"/>
              <a:t>ways to express abstract religious ideas. </a:t>
            </a:r>
            <a:endParaRPr lang="en-US" dirty="0" smtClean="0"/>
          </a:p>
          <a:p>
            <a:r>
              <a:rPr lang="en-US" dirty="0" smtClean="0"/>
              <a:t>Dance </a:t>
            </a:r>
            <a:r>
              <a:rPr lang="en-US" dirty="0"/>
              <a:t>and drama, in </a:t>
            </a:r>
            <a:r>
              <a:rPr lang="en-US" dirty="0" smtClean="0"/>
              <a:t>particular</a:t>
            </a:r>
            <a:r>
              <a:rPr lang="en-US" dirty="0"/>
              <a:t>, were extremely useful in rites to create sympathetic and contagious </a:t>
            </a:r>
            <a:r>
              <a:rPr lang="en-US" dirty="0" smtClean="0"/>
              <a:t>magic </a:t>
            </a:r>
            <a:r>
              <a:rPr lang="en-US" dirty="0"/>
              <a:t>as well as to embody myths and rituals. </a:t>
            </a:r>
            <a:endParaRPr lang="en-US" dirty="0" smtClean="0"/>
          </a:p>
          <a:p>
            <a:r>
              <a:rPr lang="en-US" dirty="0"/>
              <a:t>S</a:t>
            </a:r>
            <a:r>
              <a:rPr lang="en-US" dirty="0" smtClean="0"/>
              <a:t>cholars </a:t>
            </a:r>
            <a:r>
              <a:rPr lang="en-US" dirty="0"/>
              <a:t>have hypothesized about those origins, based on </a:t>
            </a:r>
            <a:r>
              <a:rPr lang="en-US" dirty="0" smtClean="0"/>
              <a:t>surviving </a:t>
            </a:r>
            <a:r>
              <a:rPr lang="en-US" dirty="0"/>
              <a:t>cave paintings, artifacts, myths, and even on extrapolating from </a:t>
            </a:r>
            <a:r>
              <a:rPr lang="en-US" dirty="0" smtClean="0"/>
              <a:t>contemporary </a:t>
            </a:r>
            <a:r>
              <a:rPr lang="en-US" dirty="0"/>
              <a:t>shamanistic practices (Pfeiffer, 1982; Lewis-Williams, 2002). </a:t>
            </a:r>
          </a:p>
          <a:p>
            <a:endParaRPr lang="en-US" dirty="0"/>
          </a:p>
        </p:txBody>
      </p:sp>
    </p:spTree>
    <p:extLst>
      <p:ext uri="{BB962C8B-B14F-4D97-AF65-F5344CB8AC3E}">
        <p14:creationId xmlns:p14="http://schemas.microsoft.com/office/powerpoint/2010/main" val="22380662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471160"/>
          </a:xfrm>
        </p:spPr>
        <p:txBody>
          <a:bodyPr/>
          <a:lstStyle/>
          <a:p>
            <a:r>
              <a:rPr lang="en-US" dirty="0"/>
              <a:t>C</a:t>
            </a:r>
            <a:r>
              <a:rPr lang="en-US" dirty="0" smtClean="0"/>
              <a:t>ultural </a:t>
            </a:r>
            <a:r>
              <a:rPr lang="en-US" dirty="0"/>
              <a:t>anthropologist Jane Ellen Harrison, for instance, </a:t>
            </a:r>
            <a:r>
              <a:rPr lang="en-US" dirty="0" smtClean="0"/>
              <a:t>theorizes </a:t>
            </a:r>
            <a:r>
              <a:rPr lang="en-US" dirty="0"/>
              <a:t>that early art developed directly out of ritual from mimesis or imitation of </a:t>
            </a:r>
            <a:r>
              <a:rPr lang="en-US" dirty="0" smtClean="0"/>
              <a:t>an </a:t>
            </a:r>
            <a:r>
              <a:rPr lang="en-US" dirty="0"/>
              <a:t>experience and became an abstract representation or metaphor which was </a:t>
            </a:r>
            <a:r>
              <a:rPr lang="en-US" dirty="0" smtClean="0"/>
              <a:t>then </a:t>
            </a:r>
            <a:r>
              <a:rPr lang="en-US" dirty="0"/>
              <a:t>available for magical use (Harrison, 1913</a:t>
            </a:r>
            <a:r>
              <a:rPr lang="en-US" dirty="0" smtClean="0"/>
              <a:t>).</a:t>
            </a:r>
          </a:p>
          <a:p>
            <a:r>
              <a:rPr lang="en-US" dirty="0"/>
              <a:t>Eventually, the art form of theatre developed out of religious rites and rituals. </a:t>
            </a:r>
          </a:p>
        </p:txBody>
      </p:sp>
    </p:spTree>
    <p:extLst>
      <p:ext uri="{BB962C8B-B14F-4D97-AF65-F5344CB8AC3E}">
        <p14:creationId xmlns:p14="http://schemas.microsoft.com/office/powerpoint/2010/main" val="22274239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r>
              <a:rPr lang="en-US" dirty="0"/>
              <a:t>Western theatre history usually begins its formal accounts with ancient Greek </a:t>
            </a:r>
            <a:r>
              <a:rPr lang="en-US" dirty="0" smtClean="0"/>
              <a:t>theatre</a:t>
            </a:r>
            <a:r>
              <a:rPr lang="en-US" dirty="0"/>
              <a:t>. Religious festivals dedicated to Dionysus, god of fertility and revelry, </a:t>
            </a:r>
            <a:r>
              <a:rPr lang="en-US" dirty="0" smtClean="0"/>
              <a:t>featured </a:t>
            </a:r>
            <a:r>
              <a:rPr lang="en-US" dirty="0"/>
              <a:t>theatrical competitions in which plays brought mythology to life for the </a:t>
            </a:r>
            <a:r>
              <a:rPr lang="en-US" dirty="0" smtClean="0"/>
              <a:t>community</a:t>
            </a:r>
            <a:r>
              <a:rPr lang="en-US" dirty="0"/>
              <a:t>. </a:t>
            </a:r>
            <a:endParaRPr lang="en-US" dirty="0" smtClean="0"/>
          </a:p>
          <a:p>
            <a:r>
              <a:rPr lang="en-US" dirty="0" smtClean="0"/>
              <a:t>The </a:t>
            </a:r>
            <a:r>
              <a:rPr lang="en-US" dirty="0"/>
              <a:t>Great </a:t>
            </a:r>
            <a:r>
              <a:rPr lang="en-US" dirty="0" err="1"/>
              <a:t>Dionysia</a:t>
            </a:r>
            <a:r>
              <a:rPr lang="en-US" dirty="0"/>
              <a:t>, held in Athens in early spring, featured </a:t>
            </a:r>
            <a:r>
              <a:rPr lang="en-US" dirty="0" smtClean="0"/>
              <a:t>tragedies</a:t>
            </a:r>
            <a:r>
              <a:rPr lang="en-US" dirty="0"/>
              <a:t>, comedies, and satyr plays written by citizen-poets and performed by </a:t>
            </a:r>
            <a:r>
              <a:rPr lang="en-US" dirty="0" smtClean="0"/>
              <a:t>citizen-actors </a:t>
            </a:r>
            <a:r>
              <a:rPr lang="en-US" dirty="0"/>
              <a:t>for the entire populace. During a choral presentation at one of these festivals around 560 B.C. Thespis, the first actor, stepped away from the </a:t>
            </a:r>
            <a:r>
              <a:rPr lang="en-US" dirty="0" smtClean="0"/>
              <a:t>chorus </a:t>
            </a:r>
            <a:r>
              <a:rPr lang="en-US" dirty="0"/>
              <a:t>to take on an individual character for the first time and theatre, as we </a:t>
            </a:r>
            <a:r>
              <a:rPr lang="en-US" dirty="0" smtClean="0"/>
              <a:t>know </a:t>
            </a:r>
            <a:r>
              <a:rPr lang="en-US" dirty="0"/>
              <a:t>it, was born (Brockett, 1968). </a:t>
            </a:r>
          </a:p>
          <a:p>
            <a:endParaRPr lang="en-US" dirty="0"/>
          </a:p>
        </p:txBody>
      </p:sp>
    </p:spTree>
    <p:extLst>
      <p:ext uri="{BB962C8B-B14F-4D97-AF65-F5344CB8AC3E}">
        <p14:creationId xmlns:p14="http://schemas.microsoft.com/office/powerpoint/2010/main" val="10425217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Catharsis</a:t>
            </a:r>
            <a:endParaRPr lang="en-US" dirty="0"/>
          </a:p>
        </p:txBody>
      </p:sp>
      <p:sp>
        <p:nvSpPr>
          <p:cNvPr id="3" name="Content Placeholder 2"/>
          <p:cNvSpPr>
            <a:spLocks noGrp="1"/>
          </p:cNvSpPr>
          <p:nvPr>
            <p:ph idx="1"/>
          </p:nvPr>
        </p:nvSpPr>
        <p:spPr/>
        <p:txBody>
          <a:bodyPr>
            <a:normAutofit fontScale="92500" lnSpcReduction="10000"/>
          </a:bodyPr>
          <a:lstStyle/>
          <a:p>
            <a:r>
              <a:rPr lang="en-US" dirty="0"/>
              <a:t>The first written theoretical account of drama therapy can be found in connection </a:t>
            </a:r>
            <a:r>
              <a:rPr lang="en-US" dirty="0" smtClean="0"/>
              <a:t>with </a:t>
            </a:r>
            <a:r>
              <a:rPr lang="en-US" dirty="0"/>
              <a:t>Greek theatre. In his Poetics, Aristotle says the function of tragedy is to </a:t>
            </a:r>
            <a:r>
              <a:rPr lang="en-US" dirty="0" smtClean="0"/>
              <a:t>induce </a:t>
            </a:r>
            <a:r>
              <a:rPr lang="en-US" dirty="0"/>
              <a:t>catharsis – a release of deep feelings (specifically pity and fear) to purge </a:t>
            </a:r>
            <a:r>
              <a:rPr lang="en-US" dirty="0" smtClean="0"/>
              <a:t>the </a:t>
            </a:r>
            <a:r>
              <a:rPr lang="en-US" dirty="0"/>
              <a:t>senses and the souls of the spectators (Aristotle, trans. 1954). </a:t>
            </a:r>
            <a:endParaRPr lang="en-US" dirty="0" smtClean="0"/>
          </a:p>
          <a:p>
            <a:r>
              <a:rPr lang="en-US" dirty="0" smtClean="0"/>
              <a:t>According </a:t>
            </a:r>
            <a:r>
              <a:rPr lang="en-US" dirty="0"/>
              <a:t>to Aristotle, </a:t>
            </a:r>
            <a:r>
              <a:rPr lang="en-US" dirty="0" smtClean="0"/>
              <a:t>drama’s </a:t>
            </a:r>
            <a:r>
              <a:rPr lang="en-US" dirty="0"/>
              <a:t>purpose is not primarily for education or entertainment, but to release </a:t>
            </a:r>
            <a:r>
              <a:rPr lang="en-US" dirty="0" smtClean="0"/>
              <a:t>harmful </a:t>
            </a:r>
            <a:r>
              <a:rPr lang="en-US" dirty="0"/>
              <a:t>emotions which will lead to harmony and healing in the community (</a:t>
            </a:r>
            <a:r>
              <a:rPr lang="en-US" dirty="0" err="1"/>
              <a:t>Boal</a:t>
            </a:r>
            <a:r>
              <a:rPr lang="en-US" dirty="0"/>
              <a:t>, </a:t>
            </a:r>
            <a:r>
              <a:rPr lang="en-US" dirty="0" smtClean="0"/>
              <a:t>1985</a:t>
            </a:r>
            <a:r>
              <a:rPr lang="en-US" dirty="0"/>
              <a:t>). </a:t>
            </a:r>
          </a:p>
          <a:p>
            <a:endParaRPr lang="en-US" dirty="0"/>
          </a:p>
        </p:txBody>
      </p:sp>
    </p:spTree>
    <p:extLst>
      <p:ext uri="{BB962C8B-B14F-4D97-AF65-F5344CB8AC3E}">
        <p14:creationId xmlns:p14="http://schemas.microsoft.com/office/powerpoint/2010/main" val="21531642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699760"/>
          </a:xfrm>
        </p:spPr>
        <p:txBody>
          <a:bodyPr>
            <a:normAutofit fontScale="85000" lnSpcReduction="10000"/>
          </a:bodyPr>
          <a:lstStyle/>
          <a:p>
            <a:r>
              <a:rPr lang="en-US" dirty="0"/>
              <a:t>In his analysis of Aristotle’s work, Brazilian director Augusto </a:t>
            </a:r>
            <a:r>
              <a:rPr lang="en-US" dirty="0" err="1"/>
              <a:t>Boal</a:t>
            </a:r>
            <a:r>
              <a:rPr lang="en-US" dirty="0"/>
              <a:t> (1985) </a:t>
            </a:r>
            <a:r>
              <a:rPr lang="en-US" dirty="0" smtClean="0"/>
              <a:t>suggests </a:t>
            </a:r>
            <a:r>
              <a:rPr lang="en-US" dirty="0"/>
              <a:t>that this cathartic release helped preserve the status quo in Greek </a:t>
            </a:r>
            <a:r>
              <a:rPr lang="en-US" dirty="0" smtClean="0"/>
              <a:t>society</a:t>
            </a:r>
            <a:r>
              <a:rPr lang="en-US" dirty="0"/>
              <a:t>, for a populace that is content and at peace will not rebel against the </a:t>
            </a:r>
            <a:r>
              <a:rPr lang="en-US" dirty="0" smtClean="0"/>
              <a:t>rulers </a:t>
            </a:r>
            <a:r>
              <a:rPr lang="en-US" dirty="0"/>
              <a:t>in power. Aristotle’s ideas about catharsis have influenced many </a:t>
            </a:r>
            <a:r>
              <a:rPr lang="en-US" dirty="0" smtClean="0"/>
              <a:t>psychotherapy </a:t>
            </a:r>
            <a:r>
              <a:rPr lang="en-US" dirty="0"/>
              <a:t>models from Freudian psychoanalysis onward by focusing </a:t>
            </a:r>
            <a:r>
              <a:rPr lang="en-US" dirty="0" smtClean="0"/>
              <a:t>psychotherapeutic </a:t>
            </a:r>
            <a:r>
              <a:rPr lang="en-US" dirty="0"/>
              <a:t>work on the idea that insight into troubling emotional issues </a:t>
            </a:r>
            <a:r>
              <a:rPr lang="en-US" dirty="0" smtClean="0"/>
              <a:t> and </a:t>
            </a:r>
            <a:r>
              <a:rPr lang="en-US" dirty="0"/>
              <a:t>healing occurs only after the patient has achieved catharsis. This process is </a:t>
            </a:r>
            <a:r>
              <a:rPr lang="en-US" dirty="0" smtClean="0"/>
              <a:t>disputed </a:t>
            </a:r>
            <a:r>
              <a:rPr lang="en-US" dirty="0"/>
              <a:t>as unrealistic and unnecessary by cognitive-behavioral therapists, </a:t>
            </a:r>
            <a:r>
              <a:rPr lang="en-US" dirty="0" smtClean="0"/>
              <a:t>rational-emotive </a:t>
            </a:r>
            <a:r>
              <a:rPr lang="en-US" dirty="0"/>
              <a:t>therapists, and others who feel that catharsis and insight are not </a:t>
            </a:r>
            <a:r>
              <a:rPr lang="en-US" dirty="0" smtClean="0"/>
              <a:t>enough </a:t>
            </a:r>
            <a:r>
              <a:rPr lang="en-US" dirty="0"/>
              <a:t>to induce healing or change, that new thoughts and behaviors must be </a:t>
            </a:r>
            <a:r>
              <a:rPr lang="en-US" dirty="0" smtClean="0"/>
              <a:t>learned </a:t>
            </a:r>
            <a:r>
              <a:rPr lang="en-US" dirty="0"/>
              <a:t>to replace the old, and that change doesn’t automatically follow </a:t>
            </a:r>
            <a:r>
              <a:rPr lang="en-US" dirty="0" smtClean="0"/>
              <a:t>emotional </a:t>
            </a:r>
            <a:r>
              <a:rPr lang="en-US" dirty="0"/>
              <a:t>release and understanding.</a:t>
            </a:r>
          </a:p>
          <a:p>
            <a:endParaRPr lang="en-US" dirty="0"/>
          </a:p>
        </p:txBody>
      </p:sp>
    </p:spTree>
    <p:extLst>
      <p:ext uri="{BB962C8B-B14F-4D97-AF65-F5344CB8AC3E}">
        <p14:creationId xmlns:p14="http://schemas.microsoft.com/office/powerpoint/2010/main" val="28661308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775960"/>
          </a:xfrm>
        </p:spPr>
        <p:txBody>
          <a:bodyPr>
            <a:normAutofit fontScale="92500" lnSpcReduction="20000"/>
          </a:bodyPr>
          <a:lstStyle/>
          <a:p>
            <a:r>
              <a:rPr lang="en-US" b="1" dirty="0"/>
              <a:t>Circa 150 AD</a:t>
            </a:r>
            <a:r>
              <a:rPr lang="en-US" dirty="0"/>
              <a:t> </a:t>
            </a:r>
            <a:r>
              <a:rPr lang="en-US" dirty="0" err="1"/>
              <a:t>Soranus</a:t>
            </a:r>
            <a:r>
              <a:rPr lang="en-US" dirty="0"/>
              <a:t>, a Roman, believed that the way to cure mentally ill patients was to put them into peaceful surroundings and have them read, discuss, and participate in the production of plays in order to create order in their thinking and offset their depression (</a:t>
            </a:r>
            <a:r>
              <a:rPr lang="en-US" dirty="0" err="1"/>
              <a:t>Cockerham</a:t>
            </a:r>
            <a:r>
              <a:rPr lang="en-US" dirty="0"/>
              <a:t>, 1991).</a:t>
            </a:r>
            <a:br>
              <a:rPr lang="en-US" dirty="0"/>
            </a:br>
            <a:r>
              <a:rPr lang="en-US" b="1" dirty="0"/>
              <a:t>5th Century AD</a:t>
            </a:r>
            <a:r>
              <a:rPr lang="en-US" dirty="0"/>
              <a:t> </a:t>
            </a:r>
            <a:r>
              <a:rPr lang="en-US" dirty="0" err="1"/>
              <a:t>Caelius</a:t>
            </a:r>
            <a:r>
              <a:rPr lang="en-US" dirty="0"/>
              <a:t> Aurelius, in his treatise On Acute Diseases and on Chronic Diseases, advocated that patients suffering from madness should go to the theatre. For depression, see a comedy; for mania or hysteria, see a tragedy: the aim being to match the mental disturbance with its opposite and help attain a balanced state. The patient then progressed to delivering speeches. Rome. (Jones, 1996, 45-6).</a:t>
            </a:r>
            <a:br>
              <a:rPr lang="en-US" dirty="0"/>
            </a:br>
            <a:endParaRPr lang="en-US" dirty="0"/>
          </a:p>
        </p:txBody>
      </p:sp>
    </p:spTree>
    <p:extLst>
      <p:ext uri="{BB962C8B-B14F-4D97-AF65-F5344CB8AC3E}">
        <p14:creationId xmlns:p14="http://schemas.microsoft.com/office/powerpoint/2010/main" val="32442688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458200" cy="6324600"/>
          </a:xfrm>
        </p:spPr>
        <p:txBody>
          <a:bodyPr>
            <a:normAutofit fontScale="77500" lnSpcReduction="20000"/>
          </a:bodyPr>
          <a:lstStyle/>
          <a:p>
            <a:r>
              <a:rPr lang="en-US" b="1" dirty="0"/>
              <a:t>1528</a:t>
            </a:r>
            <a:r>
              <a:rPr lang="en-US" dirty="0"/>
              <a:t> Wolsey encouraged drama in school at Ipswich (Courtney, 1968, </a:t>
            </a:r>
            <a:r>
              <a:rPr lang="en-US" dirty="0" smtClean="0"/>
              <a:t>14)</a:t>
            </a:r>
          </a:p>
          <a:p>
            <a:r>
              <a:rPr lang="en-US" b="1" dirty="0" smtClean="0"/>
              <a:t>16th </a:t>
            </a:r>
            <a:r>
              <a:rPr lang="en-US" b="1" dirty="0"/>
              <a:t>Century:</a:t>
            </a:r>
            <a:r>
              <a:rPr lang="en-US" dirty="0"/>
              <a:t> Nicholas Udall writes Ralph Royster </a:t>
            </a:r>
            <a:r>
              <a:rPr lang="en-US" dirty="0" err="1"/>
              <a:t>Doister</a:t>
            </a:r>
            <a:r>
              <a:rPr lang="en-US" dirty="0"/>
              <a:t> which is the first English comedy which is performed by school children at Eton and Westminster. In the play he states that the benefit of comedy is that is “</a:t>
            </a:r>
            <a:r>
              <a:rPr lang="en-US" dirty="0" err="1"/>
              <a:t>prolongeth</a:t>
            </a:r>
            <a:r>
              <a:rPr lang="en-US" dirty="0"/>
              <a:t> life and </a:t>
            </a:r>
            <a:r>
              <a:rPr lang="en-US" dirty="0" err="1"/>
              <a:t>causeth</a:t>
            </a:r>
            <a:r>
              <a:rPr lang="en-US" dirty="0"/>
              <a:t> health”. </a:t>
            </a:r>
            <a:endParaRPr lang="en-US" dirty="0" smtClean="0"/>
          </a:p>
          <a:p>
            <a:r>
              <a:rPr lang="en-US" dirty="0" smtClean="0"/>
              <a:t>Sir </a:t>
            </a:r>
            <a:r>
              <a:rPr lang="en-US" dirty="0"/>
              <a:t>Thomas Elyot recommended dramatic dancing in education; Sir Francis Bacon values theatre in developing confidence: “stage-playing; an art which strengthens the memory, regulates the tone and effect of the voice and </a:t>
            </a:r>
            <a:r>
              <a:rPr lang="en-US" dirty="0" err="1"/>
              <a:t>pronounciation</a:t>
            </a:r>
            <a:r>
              <a:rPr lang="en-US" dirty="0"/>
              <a:t>, teaches a decent carriage of the countenance and gesture, gives not a little assurance, and accustoms young men to bear being looked at.” (Courtney, 1968, 15</a:t>
            </a:r>
            <a:r>
              <a:rPr lang="en-US" dirty="0" smtClean="0"/>
              <a:t>)</a:t>
            </a:r>
          </a:p>
          <a:p>
            <a:r>
              <a:rPr lang="en-US" b="1" dirty="0" smtClean="0"/>
              <a:t>1606</a:t>
            </a:r>
            <a:r>
              <a:rPr lang="en-US" dirty="0"/>
              <a:t> The earliest performance of Shakespeare’s King Lear: on the wild heath Lear addresses an empty stool as his daughter </a:t>
            </a:r>
            <a:r>
              <a:rPr lang="en-US" dirty="0" err="1"/>
              <a:t>Goneril</a:t>
            </a:r>
            <a:r>
              <a:rPr lang="en-US" dirty="0"/>
              <a:t> in a “</a:t>
            </a:r>
            <a:r>
              <a:rPr lang="en-US" dirty="0" err="1"/>
              <a:t>psychodramatic</a:t>
            </a:r>
            <a:r>
              <a:rPr lang="en-US" dirty="0"/>
              <a:t>” trial. Later in the play Edgar uses a guided fantasy and enactment to help his suicidal father (Gloucester). He states: “Why I do trifle thus with his despair is done to cure it.” Act 4, scene 6, 33.</a:t>
            </a:r>
            <a:br>
              <a:rPr lang="en-US" dirty="0"/>
            </a:br>
            <a:endParaRPr lang="en-US" dirty="0"/>
          </a:p>
        </p:txBody>
      </p:sp>
    </p:spTree>
    <p:extLst>
      <p:ext uri="{BB962C8B-B14F-4D97-AF65-F5344CB8AC3E}">
        <p14:creationId xmlns:p14="http://schemas.microsoft.com/office/powerpoint/2010/main" val="2469786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763000" cy="6400800"/>
          </a:xfrm>
        </p:spPr>
        <p:txBody>
          <a:bodyPr>
            <a:normAutofit fontScale="77500" lnSpcReduction="20000"/>
          </a:bodyPr>
          <a:lstStyle/>
          <a:p>
            <a:r>
              <a:rPr lang="en-US" b="1" dirty="0"/>
              <a:t>1613-14</a:t>
            </a:r>
            <a:r>
              <a:rPr lang="en-US" dirty="0"/>
              <a:t> Shakespeare and Fletcher write The Two Nobel Kinsmen, in which a woman goes mad and is healed by a </a:t>
            </a:r>
            <a:r>
              <a:rPr lang="en-US" dirty="0" err="1"/>
              <a:t>psychodramatic</a:t>
            </a:r>
            <a:r>
              <a:rPr lang="en-US" dirty="0"/>
              <a:t> enactment: a doctor prescribes the treatment. He is deliberately using the dramatic “as if”. The doctor states that this is not an innovation but normal clinical practice: “I have seen it approved, how many times I know not, but to make the number more, I have great hope in this.” (</a:t>
            </a:r>
            <a:r>
              <a:rPr lang="en-US" dirty="0" smtClean="0"/>
              <a:t>4.3.91). This </a:t>
            </a:r>
            <a:r>
              <a:rPr lang="en-US" dirty="0"/>
              <a:t>is the first of five Jacobean plays in which drama is used for therapeutic </a:t>
            </a:r>
            <a:r>
              <a:rPr lang="en-US" dirty="0" smtClean="0"/>
              <a:t>purposes.</a:t>
            </a:r>
          </a:p>
          <a:p>
            <a:r>
              <a:rPr lang="en-US" b="1" dirty="0" smtClean="0"/>
              <a:t>1616</a:t>
            </a:r>
            <a:r>
              <a:rPr lang="en-US" dirty="0"/>
              <a:t> John Fletcher writes The Mad Lover which makes use of masques to prevent </a:t>
            </a:r>
            <a:r>
              <a:rPr lang="en-US" dirty="0" smtClean="0"/>
              <a:t>suicide.</a:t>
            </a:r>
          </a:p>
          <a:p>
            <a:r>
              <a:rPr lang="en-US" b="1" dirty="0" smtClean="0"/>
              <a:t>1619-22</a:t>
            </a:r>
            <a:r>
              <a:rPr lang="en-US" dirty="0"/>
              <a:t> Fletcher and Philip Massinger write A Very Woman, a tragicomedy, in </a:t>
            </a:r>
            <a:r>
              <a:rPr lang="en-US" dirty="0" smtClean="0"/>
              <a:t>which </a:t>
            </a:r>
            <a:r>
              <a:rPr lang="en-US" dirty="0"/>
              <a:t>Doctor Paulo uses drama for therapeutic </a:t>
            </a:r>
            <a:r>
              <a:rPr lang="en-US" dirty="0" smtClean="0"/>
              <a:t>purposes.</a:t>
            </a:r>
          </a:p>
          <a:p>
            <a:r>
              <a:rPr lang="en-US" b="1" dirty="0" smtClean="0"/>
              <a:t>1615 </a:t>
            </a:r>
            <a:r>
              <a:rPr lang="en-US" b="1" dirty="0"/>
              <a:t>– 1625</a:t>
            </a:r>
            <a:r>
              <a:rPr lang="en-US" dirty="0"/>
              <a:t> Fletcher wrote and Middleton revised a comedy titled alternately, The Nice </a:t>
            </a:r>
            <a:r>
              <a:rPr lang="en-US" dirty="0" err="1"/>
              <a:t>Valour</a:t>
            </a:r>
            <a:r>
              <a:rPr lang="en-US" dirty="0"/>
              <a:t> or The Passionate Madman, in which masques are used in an attempt to treat a man whose diagnosis might be </a:t>
            </a:r>
            <a:r>
              <a:rPr lang="en-US" dirty="0" err="1" smtClean="0"/>
              <a:t>erotomania</a:t>
            </a:r>
            <a:r>
              <a:rPr lang="en-US" dirty="0" smtClean="0"/>
              <a:t>!</a:t>
            </a:r>
          </a:p>
          <a:p>
            <a:r>
              <a:rPr lang="en-US" b="1" dirty="0" smtClean="0"/>
              <a:t>1621-5</a:t>
            </a:r>
            <a:r>
              <a:rPr lang="en-US" dirty="0"/>
              <a:t> In John Ford’s play The Lover’s Melancholy, Dr. </a:t>
            </a:r>
            <a:r>
              <a:rPr lang="en-US" dirty="0" err="1"/>
              <a:t>Corax</a:t>
            </a:r>
            <a:r>
              <a:rPr lang="en-US" dirty="0"/>
              <a:t> uses drama to treat depression and grief. He stages several therapeutic dramas including The Masque of Melancholy.</a:t>
            </a:r>
            <a:br>
              <a:rPr lang="en-US" dirty="0"/>
            </a:br>
            <a:endParaRPr lang="en-US" dirty="0"/>
          </a:p>
        </p:txBody>
      </p:sp>
    </p:spTree>
    <p:extLst>
      <p:ext uri="{BB962C8B-B14F-4D97-AF65-F5344CB8AC3E}">
        <p14:creationId xmlns:p14="http://schemas.microsoft.com/office/powerpoint/2010/main" val="2478694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324600"/>
          </a:xfrm>
        </p:spPr>
        <p:txBody>
          <a:bodyPr>
            <a:normAutofit fontScale="92500" lnSpcReduction="20000"/>
          </a:bodyPr>
          <a:lstStyle/>
          <a:p>
            <a:r>
              <a:rPr lang="en-US" b="1" dirty="0"/>
              <a:t>1668</a:t>
            </a:r>
            <a:r>
              <a:rPr lang="en-US" dirty="0"/>
              <a:t> Hans </a:t>
            </a:r>
            <a:r>
              <a:rPr lang="en-US" dirty="0" err="1"/>
              <a:t>Jakob</a:t>
            </a:r>
            <a:r>
              <a:rPr lang="en-US" dirty="0"/>
              <a:t> </a:t>
            </a:r>
            <a:r>
              <a:rPr lang="en-US" dirty="0" err="1"/>
              <a:t>Christoffel</a:t>
            </a:r>
            <a:r>
              <a:rPr lang="en-US" dirty="0"/>
              <a:t> von </a:t>
            </a:r>
            <a:r>
              <a:rPr lang="en-US" dirty="0" err="1"/>
              <a:t>Grimmelshausen</a:t>
            </a:r>
            <a:r>
              <a:rPr lang="en-US" dirty="0"/>
              <a:t> writes in his ?</a:t>
            </a:r>
            <a:r>
              <a:rPr lang="en-US" dirty="0" err="1"/>
              <a:t>Simplicissimus</a:t>
            </a:r>
            <a:r>
              <a:rPr lang="en-US" dirty="0"/>
              <a:t>? (book 2, chapter 13) that doctors used symbolic enactments in the treatment of delusions: e.g. one man </a:t>
            </a:r>
            <a:r>
              <a:rPr lang="en-US" dirty="0" smtClean="0"/>
              <a:t>“thought </a:t>
            </a:r>
            <a:r>
              <a:rPr lang="en-US" dirty="0"/>
              <a:t>he had already died and wandered around as a ghost, refusing both medicine and food and drink until a clever doctor paid two men to pretend they were ghosts, but ones who loved to drink. They joined the other and persuaded him that modern ghosts were in the habit of eating and drinking, though which he was cured.” Germany</a:t>
            </a:r>
            <a:r>
              <a:rPr lang="en-US" dirty="0" smtClean="0"/>
              <a:t>.</a:t>
            </a:r>
          </a:p>
          <a:p>
            <a:r>
              <a:rPr lang="en-US" b="1" dirty="0"/>
              <a:t>1761</a:t>
            </a:r>
            <a:r>
              <a:rPr lang="en-US" dirty="0"/>
              <a:t> </a:t>
            </a:r>
            <a:r>
              <a:rPr lang="en-US" dirty="0" err="1"/>
              <a:t>Sauvage</a:t>
            </a:r>
            <a:r>
              <a:rPr lang="en-US" dirty="0"/>
              <a:t> uses theatre in the treatment of psychiatric patients, France (</a:t>
            </a:r>
            <a:r>
              <a:rPr lang="en-US" dirty="0" err="1"/>
              <a:t>Petzold</a:t>
            </a:r>
            <a:r>
              <a:rPr lang="en-US" dirty="0"/>
              <a:t>, 1973)This is possibly </a:t>
            </a:r>
            <a:r>
              <a:rPr lang="en-US" dirty="0" err="1"/>
              <a:t>L’Abbe</a:t>
            </a:r>
            <a:r>
              <a:rPr lang="en-US" dirty="0"/>
              <a:t> Francois </a:t>
            </a:r>
            <a:r>
              <a:rPr lang="en-US" dirty="0" err="1"/>
              <a:t>Boissier</a:t>
            </a:r>
            <a:r>
              <a:rPr lang="en-US" dirty="0"/>
              <a:t> de </a:t>
            </a:r>
            <a:r>
              <a:rPr lang="en-US" dirty="0" err="1"/>
              <a:t>Sauvages</a:t>
            </a:r>
            <a:r>
              <a:rPr lang="en-US" dirty="0"/>
              <a:t> de la Croix, botanist, theologian and physician, Professor of philosophy at the College of Went.</a:t>
            </a:r>
            <a:br>
              <a:rPr lang="en-US" dirty="0"/>
            </a:br>
            <a:r>
              <a:rPr lang="en-US" dirty="0"/>
              <a:t/>
            </a:r>
            <a:br>
              <a:rPr lang="en-US" dirty="0"/>
            </a:br>
            <a:endParaRPr lang="en-US" dirty="0"/>
          </a:p>
        </p:txBody>
      </p:sp>
    </p:spTree>
    <p:extLst>
      <p:ext uri="{BB962C8B-B14F-4D97-AF65-F5344CB8AC3E}">
        <p14:creationId xmlns:p14="http://schemas.microsoft.com/office/powerpoint/2010/main" val="24351042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004560"/>
          </a:xfrm>
        </p:spPr>
        <p:txBody>
          <a:bodyPr>
            <a:normAutofit fontScale="85000" lnSpcReduction="20000"/>
          </a:bodyPr>
          <a:lstStyle/>
          <a:p>
            <a:r>
              <a:rPr lang="en-US" b="1" dirty="0"/>
              <a:t>1775-7</a:t>
            </a:r>
            <a:r>
              <a:rPr lang="en-US" dirty="0"/>
              <a:t> Johann Wolfgang von Goethe writes Lila: a play in which a woman suffering a psychotic grief reaction is healed by a Doctor </a:t>
            </a:r>
            <a:r>
              <a:rPr lang="en-US" dirty="0" err="1"/>
              <a:t>Verazio</a:t>
            </a:r>
            <a:r>
              <a:rPr lang="en-US" dirty="0"/>
              <a:t>, her relatives and friends who play out her delusions and hallucinations and so bring her back, through this </a:t>
            </a:r>
            <a:r>
              <a:rPr lang="en-US" dirty="0" err="1"/>
              <a:t>dramatised</a:t>
            </a:r>
            <a:r>
              <a:rPr lang="en-US" dirty="0"/>
              <a:t> fantasy, to reality</a:t>
            </a:r>
            <a:r>
              <a:rPr lang="en-US" dirty="0" smtClean="0"/>
              <a:t>.</a:t>
            </a:r>
          </a:p>
          <a:p>
            <a:r>
              <a:rPr lang="en-US" b="1" dirty="0"/>
              <a:t>1788</a:t>
            </a:r>
            <a:r>
              <a:rPr lang="en-US" dirty="0"/>
              <a:t> ”in the large Lunatic Hospital near Paris, the Patients were encouraged to Act Plays, this pleasing remedy has been found to be very conducive to their recovery.” Black, 1788. (Hunter &amp; </a:t>
            </a:r>
            <a:r>
              <a:rPr lang="en-US" dirty="0" err="1"/>
              <a:t>Macalpine</a:t>
            </a:r>
            <a:r>
              <a:rPr lang="en-US" dirty="0"/>
              <a:t>, 1964, 644)</a:t>
            </a:r>
            <a:br>
              <a:rPr lang="en-US" dirty="0"/>
            </a:br>
            <a:r>
              <a:rPr lang="en-US" b="1" dirty="0"/>
              <a:t>1790s</a:t>
            </a:r>
            <a:r>
              <a:rPr lang="en-US" dirty="0"/>
              <a:t> Dr. Philippe </a:t>
            </a:r>
            <a:r>
              <a:rPr lang="en-US" dirty="0" err="1"/>
              <a:t>Pinel</a:t>
            </a:r>
            <a:r>
              <a:rPr lang="en-US" dirty="0"/>
              <a:t>, founder of enlightened psychiatry in France, stages a “</a:t>
            </a:r>
            <a:r>
              <a:rPr lang="en-US" dirty="0" err="1"/>
              <a:t>psychodramatic</a:t>
            </a:r>
            <a:r>
              <a:rPr lang="en-US" dirty="0"/>
              <a:t>” trial to cure a patient of his delusion that he was going to be executed. (Porter, 2002, 105</a:t>
            </a:r>
            <a:r>
              <a:rPr lang="en-US" dirty="0" smtClean="0"/>
              <a:t>)</a:t>
            </a:r>
          </a:p>
          <a:p>
            <a:r>
              <a:rPr lang="en-US" b="1" dirty="0" smtClean="0"/>
              <a:t>1803</a:t>
            </a:r>
            <a:r>
              <a:rPr lang="en-US" dirty="0"/>
              <a:t> J. C. </a:t>
            </a:r>
            <a:r>
              <a:rPr lang="en-US" dirty="0" err="1"/>
              <a:t>Reil</a:t>
            </a:r>
            <a:r>
              <a:rPr lang="en-US" dirty="0"/>
              <a:t> publishes Rhapsodies on the application of psychic cure method of mental disorders, an entire program for the treatment of mental illness, recommends the establishment of a Therapeutic Theatre, Germany.</a:t>
            </a:r>
          </a:p>
        </p:txBody>
      </p:sp>
    </p:spTree>
    <p:extLst>
      <p:ext uri="{BB962C8B-B14F-4D97-AF65-F5344CB8AC3E}">
        <p14:creationId xmlns:p14="http://schemas.microsoft.com/office/powerpoint/2010/main" val="23358071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004560"/>
          </a:xfrm>
        </p:spPr>
        <p:txBody>
          <a:bodyPr>
            <a:normAutofit fontScale="85000" lnSpcReduction="20000"/>
          </a:bodyPr>
          <a:lstStyle/>
          <a:p>
            <a:r>
              <a:rPr lang="en-US" b="1" dirty="0"/>
              <a:t>1843</a:t>
            </a:r>
            <a:r>
              <a:rPr lang="en-US" dirty="0"/>
              <a:t> William A. F. Browne, former student at </a:t>
            </a:r>
            <a:r>
              <a:rPr lang="en-US" dirty="0" err="1"/>
              <a:t>Charenton</a:t>
            </a:r>
            <a:r>
              <a:rPr lang="en-US" dirty="0"/>
              <a:t> (see 1811) encourages mental patients to perform plays (including Twelfth Night) at the Crichton Royal Institute, Dumfries, Scotland.</a:t>
            </a:r>
            <a:br>
              <a:rPr lang="en-US" dirty="0"/>
            </a:br>
            <a:endParaRPr lang="en-US" dirty="0" smtClean="0"/>
          </a:p>
          <a:p>
            <a:r>
              <a:rPr lang="en-US" b="1" dirty="0" smtClean="0"/>
              <a:t>1847</a:t>
            </a:r>
            <a:r>
              <a:rPr lang="en-US" dirty="0"/>
              <a:t> Patients of the Utica New York State Lunatic Asylum, USA, put on a “great bill” of theatre including an original play in 3 acts (Reiss, 2008, 54).</a:t>
            </a:r>
            <a:br>
              <a:rPr lang="en-US" dirty="0"/>
            </a:br>
            <a:r>
              <a:rPr lang="en-US" b="1" dirty="0"/>
              <a:t>1850s</a:t>
            </a:r>
            <a:r>
              <a:rPr lang="en-US" dirty="0"/>
              <a:t> John Galt, superintendent of a state asylum in Virginia, USA, was influenced by </a:t>
            </a:r>
            <a:r>
              <a:rPr lang="en-US" dirty="0" err="1"/>
              <a:t>Reil</a:t>
            </a:r>
            <a:r>
              <a:rPr lang="en-US" dirty="0"/>
              <a:t> to use comedy to supplant delusional ideas (Reiss, 2008, 59).</a:t>
            </a:r>
            <a:br>
              <a:rPr lang="en-US" dirty="0"/>
            </a:br>
            <a:endParaRPr lang="en-US" dirty="0" smtClean="0"/>
          </a:p>
          <a:p>
            <a:r>
              <a:rPr lang="en-US" b="1" dirty="0" smtClean="0"/>
              <a:t>1855</a:t>
            </a:r>
            <a:r>
              <a:rPr lang="en-US" dirty="0"/>
              <a:t> D. Tilden Brown at Utica wrote that for patients involved in theatre, “undoubted benefits have accrued from the intellectual application, mental discipline, exercise of memory, and self-control of the performers, and from the diffusion of good </a:t>
            </a:r>
            <a:r>
              <a:rPr lang="en-US" dirty="0" err="1"/>
              <a:t>humour</a:t>
            </a:r>
            <a:r>
              <a:rPr lang="en-US" dirty="0"/>
              <a:t> and hilarity among the observers” (Reiss, 2008, 61).</a:t>
            </a:r>
            <a:br>
              <a:rPr lang="en-US" dirty="0"/>
            </a:br>
            <a:endParaRPr lang="en-US" dirty="0"/>
          </a:p>
        </p:txBody>
      </p:sp>
    </p:spTree>
    <p:extLst>
      <p:ext uri="{BB962C8B-B14F-4D97-AF65-F5344CB8AC3E}">
        <p14:creationId xmlns:p14="http://schemas.microsoft.com/office/powerpoint/2010/main" val="1610850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686800" cy="6172200"/>
          </a:xfrm>
        </p:spPr>
        <p:txBody>
          <a:bodyPr>
            <a:normAutofit fontScale="85000" lnSpcReduction="20000"/>
          </a:bodyPr>
          <a:lstStyle/>
          <a:p>
            <a:r>
              <a:rPr lang="en-US" b="1" dirty="0"/>
              <a:t>1891</a:t>
            </a:r>
            <a:r>
              <a:rPr lang="en-US" dirty="0"/>
              <a:t> Janet, French pioneer of Psychological Analysis, uses hypnosis and drama to re-enact traumatic scenes, to achieve catharsis and modify the patient’s fixed ideas</a:t>
            </a:r>
            <a:r>
              <a:rPr lang="en-US" dirty="0" smtClean="0"/>
              <a:t>.</a:t>
            </a:r>
          </a:p>
          <a:p>
            <a:r>
              <a:rPr lang="en-US" b="1" dirty="0" smtClean="0"/>
              <a:t>1898</a:t>
            </a:r>
            <a:r>
              <a:rPr lang="en-US" dirty="0"/>
              <a:t> F. M. Alexander, actor, begins to study his own use of himself to resolve voice difficulties and subsequently develops the Alexander technique, Australia</a:t>
            </a:r>
            <a:r>
              <a:rPr lang="en-US" dirty="0" smtClean="0"/>
              <a:t>.</a:t>
            </a:r>
          </a:p>
          <a:p>
            <a:r>
              <a:rPr lang="en-US" b="1" dirty="0"/>
              <a:t>1904</a:t>
            </a:r>
            <a:r>
              <a:rPr lang="en-US" dirty="0"/>
              <a:t> Freud writes on the psychopathological characters on stage: and points to the therapeutic potential of theatrical play. He does not publish this paper until 1948 and never referred back to this approach </a:t>
            </a:r>
            <a:r>
              <a:rPr lang="en-US" dirty="0" smtClean="0"/>
              <a:t>again.</a:t>
            </a:r>
          </a:p>
          <a:p>
            <a:r>
              <a:rPr lang="en-US" b="1" dirty="0" smtClean="0"/>
              <a:t>1905</a:t>
            </a:r>
            <a:r>
              <a:rPr lang="en-US" dirty="0"/>
              <a:t> Stanislavski suggests actors use improvisation during rehearsal: such are the objections of </a:t>
            </a:r>
            <a:r>
              <a:rPr lang="en-US" dirty="0" err="1"/>
              <a:t>Meyerhold</a:t>
            </a:r>
            <a:r>
              <a:rPr lang="en-US" dirty="0"/>
              <a:t> and </a:t>
            </a:r>
            <a:r>
              <a:rPr lang="en-US" dirty="0" err="1"/>
              <a:t>Danchenko</a:t>
            </a:r>
            <a:r>
              <a:rPr lang="en-US" dirty="0"/>
              <a:t> that he abandons the idea which 30 years later he formulates as the law for the analysis of a play and a role.</a:t>
            </a:r>
            <a:br>
              <a:rPr lang="en-US" dirty="0"/>
            </a:br>
            <a:r>
              <a:rPr lang="en-US" b="1" dirty="0"/>
              <a:t>1908</a:t>
            </a:r>
            <a:r>
              <a:rPr lang="en-US" dirty="0"/>
              <a:t> Dr. </a:t>
            </a:r>
            <a:r>
              <a:rPr lang="en-US" dirty="0" err="1"/>
              <a:t>Eugen</a:t>
            </a:r>
            <a:r>
              <a:rPr lang="en-US" dirty="0"/>
              <a:t> </a:t>
            </a:r>
            <a:r>
              <a:rPr lang="en-US" dirty="0" err="1"/>
              <a:t>Bleuler</a:t>
            </a:r>
            <a:r>
              <a:rPr lang="en-US" dirty="0"/>
              <a:t> introduces the term schizophrenia. He encourages patients “to take part in theatricals.” (Ellwood, 1995, 24)</a:t>
            </a:r>
            <a:br>
              <a:rPr lang="en-US" dirty="0"/>
            </a:br>
            <a:r>
              <a:rPr lang="en-US" dirty="0"/>
              <a:t/>
            </a:r>
            <a:br>
              <a:rPr lang="en-US" dirty="0"/>
            </a:br>
            <a:endParaRPr lang="en-US" dirty="0"/>
          </a:p>
        </p:txBody>
      </p:sp>
    </p:spTree>
    <p:extLst>
      <p:ext uri="{BB962C8B-B14F-4D97-AF65-F5344CB8AC3E}">
        <p14:creationId xmlns:p14="http://schemas.microsoft.com/office/powerpoint/2010/main" val="38521014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81000"/>
            <a:ext cx="8534400" cy="6172200"/>
          </a:xfrm>
        </p:spPr>
        <p:txBody>
          <a:bodyPr>
            <a:normAutofit fontScale="77500" lnSpcReduction="20000"/>
          </a:bodyPr>
          <a:lstStyle/>
          <a:p>
            <a:r>
              <a:rPr lang="en-US" b="1" dirty="0"/>
              <a:t>1908 – 17</a:t>
            </a:r>
            <a:r>
              <a:rPr lang="en-US" dirty="0"/>
              <a:t> Vladimir </a:t>
            </a:r>
            <a:r>
              <a:rPr lang="en-US" dirty="0" err="1"/>
              <a:t>Iljine</a:t>
            </a:r>
            <a:r>
              <a:rPr lang="en-US" dirty="0"/>
              <a:t> (influenced by Stanislavski) develops his Therapeutic Theatre in a psychiatric hospital, Kiev, Russia. </a:t>
            </a:r>
            <a:endParaRPr lang="en-US" dirty="0" smtClean="0"/>
          </a:p>
          <a:p>
            <a:r>
              <a:rPr lang="en-US" b="1" dirty="0"/>
              <a:t>1909</a:t>
            </a:r>
            <a:r>
              <a:rPr lang="en-US" dirty="0"/>
              <a:t> </a:t>
            </a:r>
            <a:r>
              <a:rPr lang="en-US" dirty="0" err="1"/>
              <a:t>Iljine</a:t>
            </a:r>
            <a:r>
              <a:rPr lang="en-US" dirty="0"/>
              <a:t> publishes Improvising Theatre Play in the Treatment of Mood Disorders in Kiev, </a:t>
            </a:r>
            <a:r>
              <a:rPr lang="en-US" dirty="0" smtClean="0"/>
              <a:t>Russia</a:t>
            </a:r>
          </a:p>
          <a:p>
            <a:r>
              <a:rPr lang="en-US" b="1" dirty="0" smtClean="0"/>
              <a:t>1910</a:t>
            </a:r>
            <a:r>
              <a:rPr lang="en-US" dirty="0"/>
              <a:t> </a:t>
            </a:r>
            <a:r>
              <a:rPr lang="en-US" dirty="0" err="1"/>
              <a:t>Iljine</a:t>
            </a:r>
            <a:r>
              <a:rPr lang="en-US" dirty="0"/>
              <a:t> publishes Patients Play Theatre: a way of healing body and mind, Kiev, </a:t>
            </a:r>
            <a:r>
              <a:rPr lang="en-US" dirty="0" smtClean="0"/>
              <a:t>Russia.</a:t>
            </a:r>
          </a:p>
          <a:p>
            <a:r>
              <a:rPr lang="en-US" b="1" dirty="0" smtClean="0"/>
              <a:t>1910</a:t>
            </a:r>
            <a:r>
              <a:rPr lang="en-US" dirty="0"/>
              <a:t> Jane Addams publishes 20 Years at Hull-House: she describes the value of drama in recreation, education and self-expression, </a:t>
            </a:r>
            <a:r>
              <a:rPr lang="en-US" dirty="0" smtClean="0"/>
              <a:t>Chicago.</a:t>
            </a:r>
          </a:p>
          <a:p>
            <a:r>
              <a:rPr lang="en-US" b="1" dirty="0" smtClean="0"/>
              <a:t>1911</a:t>
            </a:r>
            <a:r>
              <a:rPr lang="en-US" dirty="0"/>
              <a:t> Neva Boyd begins to promote play activities for children, </a:t>
            </a:r>
            <a:r>
              <a:rPr lang="en-US" dirty="0" smtClean="0"/>
              <a:t>Chicago.</a:t>
            </a:r>
            <a:endParaRPr lang="en-US" dirty="0"/>
          </a:p>
          <a:p>
            <a:r>
              <a:rPr lang="en-US" b="1" dirty="0" smtClean="0"/>
              <a:t>1913</a:t>
            </a:r>
            <a:r>
              <a:rPr lang="en-US" dirty="0"/>
              <a:t> C. G. Jung develops Active Imagination as a method of encountering the unconscious using </a:t>
            </a:r>
            <a:r>
              <a:rPr lang="en-US" dirty="0" err="1"/>
              <a:t>visualisation</a:t>
            </a:r>
            <a:r>
              <a:rPr lang="en-US" dirty="0"/>
              <a:t>, conversations with inner figures, play with objects and painting, </a:t>
            </a:r>
            <a:r>
              <a:rPr lang="en-US" dirty="0" smtClean="0"/>
              <a:t>Switzerland.</a:t>
            </a:r>
          </a:p>
          <a:p>
            <a:r>
              <a:rPr lang="en-US" b="1" dirty="0"/>
              <a:t>1920</a:t>
            </a:r>
            <a:r>
              <a:rPr lang="en-US" dirty="0"/>
              <a:t> </a:t>
            </a:r>
            <a:r>
              <a:rPr lang="en-US" dirty="0" err="1"/>
              <a:t>Sandor</a:t>
            </a:r>
            <a:r>
              <a:rPr lang="en-US" dirty="0"/>
              <a:t> </a:t>
            </a:r>
            <a:r>
              <a:rPr lang="en-US" dirty="0" err="1"/>
              <a:t>Ferenczi</a:t>
            </a:r>
            <a:r>
              <a:rPr lang="en-US" dirty="0"/>
              <a:t>, psychoanalyst addresses the 6th International Congress of Psycho-Analysis on The Further Development of an Active Therapy in Psycho-Analysis, describing his use of role play/drama in individual therapy</a:t>
            </a:r>
            <a:r>
              <a:rPr lang="en-US" dirty="0" smtClean="0"/>
              <a:t>.</a:t>
            </a:r>
          </a:p>
        </p:txBody>
      </p:sp>
    </p:spTree>
    <p:extLst>
      <p:ext uri="{BB962C8B-B14F-4D97-AF65-F5344CB8AC3E}">
        <p14:creationId xmlns:p14="http://schemas.microsoft.com/office/powerpoint/2010/main" val="19207785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81000"/>
            <a:ext cx="8534400" cy="6172200"/>
          </a:xfrm>
        </p:spPr>
        <p:txBody>
          <a:bodyPr>
            <a:normAutofit fontScale="85000" lnSpcReduction="20000"/>
          </a:bodyPr>
          <a:lstStyle/>
          <a:p>
            <a:r>
              <a:rPr lang="en-US" b="1" dirty="0"/>
              <a:t>1927</a:t>
            </a:r>
            <a:r>
              <a:rPr lang="en-US" dirty="0"/>
              <a:t> </a:t>
            </a:r>
            <a:r>
              <a:rPr lang="en-US" dirty="0" err="1"/>
              <a:t>Evreinoff</a:t>
            </a:r>
            <a:r>
              <a:rPr lang="en-US" dirty="0"/>
              <a:t> publishes The Theatre in Life (including a chapter on </a:t>
            </a:r>
            <a:r>
              <a:rPr lang="en-US" dirty="0" err="1"/>
              <a:t>Theatrotherapy</a:t>
            </a:r>
            <a:r>
              <a:rPr lang="en-US" dirty="0"/>
              <a:t>) in New York, </a:t>
            </a:r>
            <a:r>
              <a:rPr lang="en-US" dirty="0" smtClean="0"/>
              <a:t>U.S.A.</a:t>
            </a:r>
          </a:p>
          <a:p>
            <a:r>
              <a:rPr lang="en-US" b="1" dirty="0" smtClean="0"/>
              <a:t>1927</a:t>
            </a:r>
            <a:r>
              <a:rPr lang="en-US" dirty="0"/>
              <a:t> Roberto </a:t>
            </a:r>
            <a:r>
              <a:rPr lang="en-US" dirty="0" err="1"/>
              <a:t>Assagioli</a:t>
            </a:r>
            <a:r>
              <a:rPr lang="en-US" dirty="0"/>
              <a:t> publishes A New Method of Treatment – </a:t>
            </a:r>
            <a:r>
              <a:rPr lang="en-US" dirty="0" err="1"/>
              <a:t>Psychosynthesis</a:t>
            </a:r>
            <a:r>
              <a:rPr lang="en-US" dirty="0"/>
              <a:t> (using </a:t>
            </a:r>
            <a:r>
              <a:rPr lang="en-US" dirty="0" err="1"/>
              <a:t>visualisation</a:t>
            </a:r>
            <a:r>
              <a:rPr lang="en-US" dirty="0"/>
              <a:t> and image work), </a:t>
            </a:r>
            <a:r>
              <a:rPr lang="en-US" dirty="0" smtClean="0"/>
              <a:t>Italy.</a:t>
            </a:r>
            <a:endParaRPr lang="en-US" dirty="0"/>
          </a:p>
          <a:p>
            <a:r>
              <a:rPr lang="en-US" b="1" dirty="0" smtClean="0"/>
              <a:t>1928</a:t>
            </a:r>
            <a:r>
              <a:rPr lang="en-US" dirty="0"/>
              <a:t> Peter Slade begins to use dance drama with his fellow pupils who had joined together in a Suicide Club at boarding school. After the enactments “helped young men not to kill themselves after all, but to find hope and try to believe life must be better after school…we could all see &amp; feel the difference after such sessions…became my life’s work to explain.” (Slade, </a:t>
            </a:r>
            <a:r>
              <a:rPr lang="en-US" dirty="0" smtClean="0"/>
              <a:t>2000)</a:t>
            </a:r>
            <a:endParaRPr lang="en-US" dirty="0"/>
          </a:p>
          <a:p>
            <a:r>
              <a:rPr lang="en-US" b="1" dirty="0" smtClean="0"/>
              <a:t>1929</a:t>
            </a:r>
            <a:r>
              <a:rPr lang="en-US" dirty="0"/>
              <a:t> Margaret </a:t>
            </a:r>
            <a:r>
              <a:rPr lang="en-US" dirty="0" err="1"/>
              <a:t>Lowenfeld</a:t>
            </a:r>
            <a:r>
              <a:rPr lang="en-US" dirty="0"/>
              <a:t>, child psychotherapist, develops </a:t>
            </a:r>
            <a:r>
              <a:rPr lang="en-US" dirty="0" err="1"/>
              <a:t>Sandplay</a:t>
            </a:r>
            <a:r>
              <a:rPr lang="en-US" dirty="0"/>
              <a:t> as a form of </a:t>
            </a:r>
            <a:r>
              <a:rPr lang="en-US" dirty="0" err="1"/>
              <a:t>playtherapy</a:t>
            </a:r>
            <a:r>
              <a:rPr lang="en-US" dirty="0" smtClean="0"/>
              <a:t>.</a:t>
            </a:r>
          </a:p>
          <a:p>
            <a:r>
              <a:rPr lang="en-US" dirty="0"/>
              <a:t>The first recorded use of the word </a:t>
            </a:r>
            <a:r>
              <a:rPr lang="en-US" dirty="0" err="1"/>
              <a:t>Dramatherapy</a:t>
            </a:r>
            <a:r>
              <a:rPr lang="en-US" dirty="0"/>
              <a:t> was by Peter Slade, who in the 1930's referred to all forms of carefully applied Drama as </a:t>
            </a:r>
            <a:r>
              <a:rPr lang="en-US" dirty="0" err="1"/>
              <a:t>Dramatherapy</a:t>
            </a:r>
            <a:r>
              <a:rPr lang="en-US" dirty="0"/>
              <a:t>. </a:t>
            </a:r>
          </a:p>
          <a:p>
            <a:r>
              <a:rPr lang="en-US" dirty="0"/>
              <a:t/>
            </a:r>
            <a:br>
              <a:rPr lang="en-US" dirty="0"/>
            </a:br>
            <a:endParaRPr lang="en-US" dirty="0"/>
          </a:p>
        </p:txBody>
      </p:sp>
    </p:spTree>
    <p:extLst>
      <p:ext uri="{BB962C8B-B14F-4D97-AF65-F5344CB8AC3E}">
        <p14:creationId xmlns:p14="http://schemas.microsoft.com/office/powerpoint/2010/main" val="349162547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852160"/>
          </a:xfrm>
        </p:spPr>
        <p:txBody>
          <a:bodyPr>
            <a:normAutofit fontScale="85000" lnSpcReduction="20000"/>
          </a:bodyPr>
          <a:lstStyle/>
          <a:p>
            <a:r>
              <a:rPr lang="en-US" b="1" dirty="0"/>
              <a:t>1933</a:t>
            </a:r>
            <a:r>
              <a:rPr lang="en-US" dirty="0"/>
              <a:t> T. D. Noble, a psychiatrist at Sheppard-Pratt Hospital in Baltimore, USA, noticed that patients who had acted in the hospital plays were able to understand emotions better than other patients, could link their present emotional state and </a:t>
            </a:r>
            <a:r>
              <a:rPr lang="en-US" dirty="0" err="1"/>
              <a:t>behaviour</a:t>
            </a:r>
            <a:r>
              <a:rPr lang="en-US" dirty="0"/>
              <a:t> to their earlier trauma more easily, and were able to experiment with alternative modes of </a:t>
            </a:r>
            <a:r>
              <a:rPr lang="en-US" dirty="0" err="1"/>
              <a:t>behaviour</a:t>
            </a:r>
            <a:r>
              <a:rPr lang="en-US" dirty="0"/>
              <a:t>. He found drama was a vehicle for the discovery and expression of conscious and unconscious conflicts; that playing other characters helped patients release repressed emotions; that drama encouraged socialization. (Phillips, 1994</a:t>
            </a:r>
            <a:r>
              <a:rPr lang="en-US" dirty="0" smtClean="0"/>
              <a:t>).</a:t>
            </a:r>
          </a:p>
          <a:p>
            <a:r>
              <a:rPr lang="en-US" b="1" dirty="0"/>
              <a:t>1943 – 7</a:t>
            </a:r>
            <a:r>
              <a:rPr lang="en-US" dirty="0"/>
              <a:t> (dates approximate) Gertrud </a:t>
            </a:r>
            <a:r>
              <a:rPr lang="en-US" dirty="0" err="1"/>
              <a:t>Schattner</a:t>
            </a:r>
            <a:r>
              <a:rPr lang="en-US" dirty="0"/>
              <a:t> (see 1981) did drama, storytelling and poetry with depressed patients in a Swiss tuberculosis sanatorium. Through their participation in drama, patients began to recover (</a:t>
            </a:r>
            <a:r>
              <a:rPr lang="en-US" dirty="0" err="1"/>
              <a:t>Schattner</a:t>
            </a:r>
            <a:r>
              <a:rPr lang="en-US" dirty="0"/>
              <a:t>, 1981; Reiter, 1996).</a:t>
            </a:r>
            <a:br>
              <a:rPr lang="en-US" dirty="0"/>
            </a:br>
            <a:r>
              <a:rPr lang="en-US" b="1" dirty="0"/>
              <a:t>1944-7</a:t>
            </a:r>
            <a:r>
              <a:rPr lang="en-US" dirty="0"/>
              <a:t> </a:t>
            </a:r>
            <a:r>
              <a:rPr lang="en-US" dirty="0" err="1"/>
              <a:t>Theatro</a:t>
            </a:r>
            <a:r>
              <a:rPr lang="en-US" dirty="0"/>
              <a:t>-therapy, group psychotherapy, started for psychotic children in Saint Alban Hospital with Dr. F. </a:t>
            </a:r>
            <a:r>
              <a:rPr lang="en-US" dirty="0" err="1"/>
              <a:t>Tosquelles</a:t>
            </a:r>
            <a:r>
              <a:rPr lang="en-US" dirty="0"/>
              <a:t>, psychiatrist/analyst, France.</a:t>
            </a:r>
          </a:p>
        </p:txBody>
      </p:sp>
    </p:spTree>
    <p:extLst>
      <p:ext uri="{BB962C8B-B14F-4D97-AF65-F5344CB8AC3E}">
        <p14:creationId xmlns:p14="http://schemas.microsoft.com/office/powerpoint/2010/main" val="151811774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775960"/>
          </a:xfrm>
        </p:spPr>
        <p:txBody>
          <a:bodyPr>
            <a:normAutofit fontScale="92500" lnSpcReduction="10000"/>
          </a:bodyPr>
          <a:lstStyle/>
          <a:p>
            <a:r>
              <a:rPr lang="en-US" b="1" dirty="0"/>
              <a:t>1964 – 9</a:t>
            </a:r>
            <a:r>
              <a:rPr lang="en-US" dirty="0"/>
              <a:t> F. </a:t>
            </a:r>
            <a:r>
              <a:rPr lang="en-US" dirty="0" err="1"/>
              <a:t>Perls</a:t>
            </a:r>
            <a:r>
              <a:rPr lang="en-US" dirty="0"/>
              <a:t>, trainer of Gestalt at the </a:t>
            </a:r>
            <a:r>
              <a:rPr lang="en-US" dirty="0" err="1"/>
              <a:t>Esalen</a:t>
            </a:r>
            <a:r>
              <a:rPr lang="en-US" dirty="0"/>
              <a:t> Institute, California, gives public demonstrations “very much a synthesis of drama and therapy”. Influences Anna </a:t>
            </a:r>
            <a:r>
              <a:rPr lang="en-US" dirty="0" err="1"/>
              <a:t>Halprin</a:t>
            </a:r>
            <a:r>
              <a:rPr lang="en-US" dirty="0"/>
              <a:t>, Gabrielle Roth</a:t>
            </a:r>
            <a:r>
              <a:rPr lang="en-US" dirty="0" smtClean="0"/>
              <a:t>.</a:t>
            </a:r>
          </a:p>
          <a:p>
            <a:r>
              <a:rPr lang="en-US" b="1" dirty="0"/>
              <a:t>1966</a:t>
            </a:r>
            <a:r>
              <a:rPr lang="en-US" dirty="0"/>
              <a:t> Jennings meets </a:t>
            </a:r>
            <a:r>
              <a:rPr lang="en-US" dirty="0" err="1"/>
              <a:t>Lindkvist</a:t>
            </a:r>
            <a:r>
              <a:rPr lang="en-US" dirty="0"/>
              <a:t>; Sue Jennings and Gordon Wiseman found the Remedial Drama Group and tour hospitals and </a:t>
            </a:r>
            <a:r>
              <a:rPr lang="en-US" dirty="0" err="1"/>
              <a:t>centres</a:t>
            </a:r>
            <a:r>
              <a:rPr lang="en-US" dirty="0"/>
              <a:t> for people with profound learning difficulties: Germany, Holland, Belgium and U.K</a:t>
            </a:r>
            <a:r>
              <a:rPr lang="en-US" dirty="0" smtClean="0"/>
              <a:t>..</a:t>
            </a:r>
          </a:p>
          <a:p>
            <a:r>
              <a:rPr lang="en-US" b="1" dirty="0"/>
              <a:t>1976</a:t>
            </a:r>
            <a:r>
              <a:rPr lang="en-US" dirty="0"/>
              <a:t> British Association for </a:t>
            </a:r>
            <a:r>
              <a:rPr lang="en-US" dirty="0" err="1"/>
              <a:t>Dramatherapy</a:t>
            </a:r>
            <a:r>
              <a:rPr lang="en-US" dirty="0"/>
              <a:t> founded.</a:t>
            </a:r>
            <a:br>
              <a:rPr lang="en-US" dirty="0"/>
            </a:br>
            <a:r>
              <a:rPr lang="en-US" b="1" dirty="0"/>
              <a:t>1976</a:t>
            </a:r>
            <a:r>
              <a:rPr lang="en-US" dirty="0"/>
              <a:t> Queen Margaret College, Edinburgh, runs the first undergraduate course in </a:t>
            </a:r>
            <a:r>
              <a:rPr lang="en-US" dirty="0" err="1"/>
              <a:t>dramatherapy</a:t>
            </a:r>
            <a:r>
              <a:rPr lang="en-US" dirty="0"/>
              <a:t>: the validation of this course led to approval of other courses in </a:t>
            </a:r>
            <a:r>
              <a:rPr lang="en-US" dirty="0" err="1"/>
              <a:t>th</a:t>
            </a:r>
            <a:r>
              <a:rPr lang="en-US" dirty="0"/>
              <a:t> UK</a:t>
            </a:r>
            <a:r>
              <a:rPr lang="en-US" dirty="0" smtClean="0"/>
              <a:t>.</a:t>
            </a:r>
            <a:endParaRPr lang="en-US" dirty="0"/>
          </a:p>
        </p:txBody>
      </p:sp>
    </p:spTree>
    <p:extLst>
      <p:ext uri="{BB962C8B-B14F-4D97-AF65-F5344CB8AC3E}">
        <p14:creationId xmlns:p14="http://schemas.microsoft.com/office/powerpoint/2010/main" val="26763915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172200"/>
          </a:xfrm>
        </p:spPr>
        <p:txBody>
          <a:bodyPr>
            <a:normAutofit fontScale="70000" lnSpcReduction="20000"/>
          </a:bodyPr>
          <a:lstStyle/>
          <a:p>
            <a:r>
              <a:rPr lang="en-US" b="1" dirty="0"/>
              <a:t>1977</a:t>
            </a:r>
            <a:r>
              <a:rPr lang="en-US" dirty="0"/>
              <a:t> The first </a:t>
            </a:r>
            <a:r>
              <a:rPr lang="en-US" dirty="0" err="1"/>
              <a:t>dramatherapy</a:t>
            </a:r>
            <a:r>
              <a:rPr lang="en-US" dirty="0"/>
              <a:t> diploma starts at Hertfordshire College of Art and Design</a:t>
            </a:r>
            <a:r>
              <a:rPr lang="en-US" dirty="0" smtClean="0"/>
              <a:t>.</a:t>
            </a:r>
          </a:p>
          <a:p>
            <a:r>
              <a:rPr lang="en-US" b="1" dirty="0"/>
              <a:t>1978</a:t>
            </a:r>
            <a:r>
              <a:rPr lang="en-US" dirty="0"/>
              <a:t> Lev </a:t>
            </a:r>
            <a:r>
              <a:rPr lang="en-US" dirty="0" err="1"/>
              <a:t>Vygotsky</a:t>
            </a:r>
            <a:r>
              <a:rPr lang="en-US" dirty="0"/>
              <a:t> describes in Mind in Society the importance of play in developing social identity in </a:t>
            </a:r>
            <a:r>
              <a:rPr lang="en-US" dirty="0" smtClean="0"/>
              <a:t>children.</a:t>
            </a:r>
          </a:p>
          <a:p>
            <a:r>
              <a:rPr lang="en-US" b="1" dirty="0" smtClean="0"/>
              <a:t>1979</a:t>
            </a:r>
            <a:r>
              <a:rPr lang="en-US" dirty="0"/>
              <a:t> National Association for Drama Therapy established in </a:t>
            </a:r>
            <a:r>
              <a:rPr lang="en-US" dirty="0" smtClean="0"/>
              <a:t>U.S.A.</a:t>
            </a:r>
          </a:p>
          <a:p>
            <a:r>
              <a:rPr lang="en-US" b="1" dirty="0" smtClean="0"/>
              <a:t>1979</a:t>
            </a:r>
            <a:r>
              <a:rPr lang="en-US" dirty="0"/>
              <a:t> Thomas </a:t>
            </a:r>
            <a:r>
              <a:rPr lang="en-US" dirty="0" err="1"/>
              <a:t>Scheff</a:t>
            </a:r>
            <a:r>
              <a:rPr lang="en-US" dirty="0"/>
              <a:t> publishes Catharsis in Healing, Ritual and Drama, </a:t>
            </a:r>
            <a:r>
              <a:rPr lang="en-US" dirty="0" smtClean="0"/>
              <a:t>California.</a:t>
            </a:r>
          </a:p>
          <a:p>
            <a:r>
              <a:rPr lang="en-US" b="1" dirty="0" smtClean="0"/>
              <a:t>1980</a:t>
            </a:r>
            <a:r>
              <a:rPr lang="en-US" dirty="0"/>
              <a:t> </a:t>
            </a:r>
            <a:r>
              <a:rPr lang="en-US" dirty="0" err="1"/>
              <a:t>Grotowski</a:t>
            </a:r>
            <a:r>
              <a:rPr lang="en-US" dirty="0"/>
              <a:t> in Mexico works with Nicholas Nunez who develops </a:t>
            </a:r>
            <a:r>
              <a:rPr lang="en-US" dirty="0" err="1"/>
              <a:t>Anthropcosmic</a:t>
            </a:r>
            <a:r>
              <a:rPr lang="en-US" dirty="0"/>
              <a:t> Theatre: a ritual theatre of meditation, movement and awareness</a:t>
            </a:r>
            <a:r>
              <a:rPr lang="en-US" dirty="0" smtClean="0"/>
              <a:t>.</a:t>
            </a:r>
          </a:p>
          <a:p>
            <a:r>
              <a:rPr lang="en-US" b="1" dirty="0"/>
              <a:t>1989</a:t>
            </a:r>
            <a:r>
              <a:rPr lang="en-US" dirty="0"/>
              <a:t> The Whitley Council </a:t>
            </a:r>
            <a:r>
              <a:rPr lang="en-US" dirty="0" err="1"/>
              <a:t>recognises</a:t>
            </a:r>
            <a:r>
              <a:rPr lang="en-US" dirty="0"/>
              <a:t> </a:t>
            </a:r>
            <a:r>
              <a:rPr lang="en-US" dirty="0" err="1"/>
              <a:t>dramatherapists</a:t>
            </a:r>
            <a:r>
              <a:rPr lang="en-US" dirty="0"/>
              <a:t> in N.H.S., providing a career </a:t>
            </a:r>
            <a:r>
              <a:rPr lang="en-US" dirty="0" smtClean="0"/>
              <a:t>structure.</a:t>
            </a:r>
          </a:p>
          <a:p>
            <a:r>
              <a:rPr lang="en-US" b="1" dirty="0" smtClean="0"/>
              <a:t>1993</a:t>
            </a:r>
            <a:r>
              <a:rPr lang="en-US" dirty="0"/>
              <a:t> The UKCP (United Kingdom Council for Psychotherapy) inaugurated: the British Psychodrama Association represents psychodrama in the HIPS Section (Humanistic and Integrative Psychotherapy</a:t>
            </a:r>
            <a:r>
              <a:rPr lang="en-US" dirty="0" smtClean="0"/>
              <a:t>).</a:t>
            </a:r>
          </a:p>
          <a:p>
            <a:r>
              <a:rPr lang="en-US" b="1" dirty="0" smtClean="0"/>
              <a:t>1997</a:t>
            </a:r>
            <a:r>
              <a:rPr lang="en-US" dirty="0"/>
              <a:t> By act of Parliament </a:t>
            </a:r>
            <a:r>
              <a:rPr lang="en-US" dirty="0" err="1"/>
              <a:t>dramatherapy</a:t>
            </a:r>
            <a:r>
              <a:rPr lang="en-US" dirty="0"/>
              <a:t> becomes a state registered profession (in the C.P.S.M.: later to become the H.P.C</a:t>
            </a:r>
            <a:r>
              <a:rPr lang="en-US" dirty="0" smtClean="0"/>
              <a:t>.).</a:t>
            </a:r>
            <a:endParaRPr lang="en-US" dirty="0"/>
          </a:p>
          <a:p>
            <a:r>
              <a:rPr lang="en-US" dirty="0" smtClean="0"/>
              <a:t>2014 Following </a:t>
            </a:r>
            <a:r>
              <a:rPr lang="en-US" dirty="0" err="1" smtClean="0"/>
              <a:t>Ravindra’s</a:t>
            </a:r>
            <a:r>
              <a:rPr lang="en-US" dirty="0" smtClean="0"/>
              <a:t> published books on </a:t>
            </a:r>
            <a:r>
              <a:rPr lang="en-US" dirty="0" err="1" smtClean="0"/>
              <a:t>Dramatherapy</a:t>
            </a:r>
            <a:r>
              <a:rPr lang="en-US" dirty="0" smtClean="0"/>
              <a:t>, the first </a:t>
            </a:r>
            <a:r>
              <a:rPr lang="en-US" dirty="0" err="1" smtClean="0"/>
              <a:t>dramatherapy</a:t>
            </a:r>
            <a:r>
              <a:rPr lang="en-US" dirty="0" smtClean="0"/>
              <a:t> training program commences at </a:t>
            </a:r>
            <a:r>
              <a:rPr lang="en-US" dirty="0" err="1" smtClean="0"/>
              <a:t>Samutthana</a:t>
            </a:r>
            <a:r>
              <a:rPr lang="en-US" dirty="0" smtClean="0"/>
              <a:t>, King’s College Centre in Sri Lanka, with </a:t>
            </a:r>
            <a:r>
              <a:rPr lang="en-US" dirty="0" err="1" smtClean="0"/>
              <a:t>Ravindra</a:t>
            </a:r>
            <a:r>
              <a:rPr lang="en-US" dirty="0" smtClean="0"/>
              <a:t> and Dr. Janet. </a:t>
            </a:r>
            <a:endParaRPr lang="en-US" dirty="0"/>
          </a:p>
        </p:txBody>
      </p:sp>
    </p:spTree>
    <p:extLst>
      <p:ext uri="{BB962C8B-B14F-4D97-AF65-F5344CB8AC3E}">
        <p14:creationId xmlns:p14="http://schemas.microsoft.com/office/powerpoint/2010/main" val="174958029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Choosing a Method</a:t>
            </a:r>
            <a:endParaRPr lang="en-US" dirty="0"/>
          </a:p>
        </p:txBody>
      </p:sp>
      <p:sp>
        <p:nvSpPr>
          <p:cNvPr id="3" name="Content Placeholder 2"/>
          <p:cNvSpPr>
            <a:spLocks noGrp="1"/>
          </p:cNvSpPr>
          <p:nvPr>
            <p:ph idx="1"/>
          </p:nvPr>
        </p:nvSpPr>
        <p:spPr/>
        <p:txBody>
          <a:bodyPr>
            <a:normAutofit fontScale="85000" lnSpcReduction="10000"/>
          </a:bodyPr>
          <a:lstStyle/>
          <a:p>
            <a:pPr marL="137160" indent="0">
              <a:buNone/>
            </a:pPr>
            <a:r>
              <a:rPr lang="en-US" dirty="0"/>
              <a:t>Depending on the goals and needs of the client, the drama therapist chooses a </a:t>
            </a:r>
            <a:r>
              <a:rPr lang="en-US" dirty="0" smtClean="0"/>
              <a:t>method </a:t>
            </a:r>
            <a:r>
              <a:rPr lang="en-US" dirty="0"/>
              <a:t>(or several) that will achieve the desired combination </a:t>
            </a:r>
            <a:r>
              <a:rPr lang="en-US" dirty="0" smtClean="0"/>
              <a:t>of understanding</a:t>
            </a:r>
            <a:r>
              <a:rPr lang="en-US" dirty="0"/>
              <a:t>, </a:t>
            </a:r>
            <a:r>
              <a:rPr lang="en-US" dirty="0" smtClean="0"/>
              <a:t> emotional </a:t>
            </a:r>
            <a:r>
              <a:rPr lang="en-US" dirty="0"/>
              <a:t>release, and learning of new behavior. Some methods, such as drama </a:t>
            </a:r>
            <a:r>
              <a:rPr lang="en-US" dirty="0" smtClean="0"/>
              <a:t>games</a:t>
            </a:r>
            <a:r>
              <a:rPr lang="en-US" dirty="0"/>
              <a:t>, improvisation, role play, developmental transformations, </a:t>
            </a:r>
            <a:r>
              <a:rPr lang="en-US" dirty="0" err="1"/>
              <a:t>sociodrama</a:t>
            </a:r>
            <a:r>
              <a:rPr lang="en-US" dirty="0"/>
              <a:t> and </a:t>
            </a:r>
            <a:r>
              <a:rPr lang="en-US" dirty="0" smtClean="0"/>
              <a:t>psychodrama </a:t>
            </a:r>
            <a:r>
              <a:rPr lang="en-US" dirty="0"/>
              <a:t>are very process-oriented and unscripted. The work is done within </a:t>
            </a:r>
            <a:r>
              <a:rPr lang="en-US" dirty="0" smtClean="0"/>
              <a:t>the </a:t>
            </a:r>
            <a:r>
              <a:rPr lang="en-US" dirty="0"/>
              <a:t>therapy session and not presented to an audience. Other </a:t>
            </a:r>
            <a:r>
              <a:rPr lang="en-US" dirty="0" smtClean="0"/>
              <a:t>methods, such </a:t>
            </a:r>
            <a:r>
              <a:rPr lang="en-US" dirty="0"/>
              <a:t>as </a:t>
            </a:r>
            <a:r>
              <a:rPr lang="en-US" dirty="0" smtClean="0"/>
              <a:t>Playback </a:t>
            </a:r>
            <a:r>
              <a:rPr lang="en-US" dirty="0"/>
              <a:t>Theatre, Theatre of the Oppressed, and the performance of plays are </a:t>
            </a:r>
            <a:r>
              <a:rPr lang="en-US" dirty="0" smtClean="0"/>
              <a:t>more </a:t>
            </a:r>
            <a:r>
              <a:rPr lang="en-US" dirty="0"/>
              <a:t>formal and presentational, involving an audience. Puppets, masks, and </a:t>
            </a:r>
            <a:r>
              <a:rPr lang="en-US" dirty="0" smtClean="0"/>
              <a:t>rituals </a:t>
            </a:r>
            <a:r>
              <a:rPr lang="en-US" dirty="0"/>
              <a:t>can be used as part of performance or as process techniques within a </a:t>
            </a:r>
            <a:r>
              <a:rPr lang="en-US" dirty="0" smtClean="0"/>
              <a:t>therapy </a:t>
            </a:r>
            <a:r>
              <a:rPr lang="en-US" dirty="0"/>
              <a:t>session. </a:t>
            </a:r>
          </a:p>
          <a:p>
            <a:endParaRPr lang="en-US" dirty="0"/>
          </a:p>
        </p:txBody>
      </p:sp>
    </p:spTree>
    <p:extLst>
      <p:ext uri="{BB962C8B-B14F-4D97-AF65-F5344CB8AC3E}">
        <p14:creationId xmlns:p14="http://schemas.microsoft.com/office/powerpoint/2010/main" val="15384218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004560"/>
          </a:xfrm>
        </p:spPr>
        <p:txBody>
          <a:bodyPr>
            <a:normAutofit fontScale="92500" lnSpcReduction="10000"/>
          </a:bodyPr>
          <a:lstStyle/>
          <a:p>
            <a:r>
              <a:rPr lang="en-US" dirty="0"/>
              <a:t>Certain techniques: drama games, improvisation, role play, </a:t>
            </a:r>
            <a:r>
              <a:rPr lang="en-US" dirty="0" err="1"/>
              <a:t>sociodrama</a:t>
            </a:r>
            <a:r>
              <a:rPr lang="en-US" dirty="0"/>
              <a:t>, </a:t>
            </a:r>
            <a:r>
              <a:rPr lang="en-US" dirty="0" smtClean="0"/>
              <a:t>developmental </a:t>
            </a:r>
            <a:r>
              <a:rPr lang="en-US" dirty="0"/>
              <a:t>transformations, rituals, masks, puppets and some types of </a:t>
            </a:r>
            <a:r>
              <a:rPr lang="en-US" dirty="0" smtClean="0"/>
              <a:t>performances </a:t>
            </a:r>
            <a:r>
              <a:rPr lang="en-US" dirty="0"/>
              <a:t>involve fictional work. The client pretends to be a character </a:t>
            </a:r>
            <a:r>
              <a:rPr lang="en-US" dirty="0" smtClean="0"/>
              <a:t>different </a:t>
            </a:r>
            <a:r>
              <a:rPr lang="en-US" dirty="0"/>
              <a:t>from him or herself. This can expand the client’s role repertoire (or the </a:t>
            </a:r>
            <a:r>
              <a:rPr lang="en-US" dirty="0" smtClean="0"/>
              <a:t>number </a:t>
            </a:r>
            <a:r>
              <a:rPr lang="en-US" dirty="0"/>
              <a:t>of types of roles that can be accessed for use in real life) or it can allow </a:t>
            </a:r>
            <a:r>
              <a:rPr lang="en-US" dirty="0" smtClean="0"/>
              <a:t>the </a:t>
            </a:r>
            <a:r>
              <a:rPr lang="en-US" dirty="0"/>
              <a:t>client to explore a similar role to one he or she plays, but under the guise of </a:t>
            </a:r>
            <a:r>
              <a:rPr lang="en-US" dirty="0" smtClean="0"/>
              <a:t>“</a:t>
            </a:r>
            <a:r>
              <a:rPr lang="en-US" dirty="0"/>
              <a:t>not-me-but-someone-like-me.” </a:t>
            </a:r>
            <a:endParaRPr lang="en-US" dirty="0" smtClean="0"/>
          </a:p>
          <a:p>
            <a:r>
              <a:rPr lang="en-US" dirty="0"/>
              <a:t>Other techniques, such as Psychodrama, </a:t>
            </a:r>
            <a:r>
              <a:rPr lang="en-US" dirty="0" smtClean="0"/>
              <a:t>Therapeutic </a:t>
            </a:r>
            <a:r>
              <a:rPr lang="en-US" dirty="0"/>
              <a:t>Spiral Model, Playback Theatre, Theater of the Oppressed and </a:t>
            </a:r>
            <a:r>
              <a:rPr lang="en-US" dirty="0" smtClean="0"/>
              <a:t>autobiographical </a:t>
            </a:r>
            <a:r>
              <a:rPr lang="en-US" dirty="0"/>
              <a:t>performances, allow the client to explore his or her life directly. </a:t>
            </a:r>
          </a:p>
          <a:p>
            <a:pPr marL="137160" indent="0">
              <a:buNone/>
            </a:pPr>
            <a:endParaRPr lang="en-US" dirty="0"/>
          </a:p>
        </p:txBody>
      </p:sp>
    </p:spTree>
    <p:extLst>
      <p:ext uri="{BB962C8B-B14F-4D97-AF65-F5344CB8AC3E}">
        <p14:creationId xmlns:p14="http://schemas.microsoft.com/office/powerpoint/2010/main" val="126712391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Car </a:t>
            </a:r>
            <a:r>
              <a:rPr lang="en-US" dirty="0" err="1" smtClean="0"/>
              <a:t>Dramatherapy</a:t>
            </a:r>
            <a:r>
              <a:rPr lang="en-US" dirty="0" smtClean="0"/>
              <a:t> Exercise</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 </a:t>
            </a:r>
            <a:r>
              <a:rPr lang="en-US" dirty="0"/>
              <a:t>car has been made consisting of chairs, two chairs at backside, two chairs in </a:t>
            </a:r>
            <a:r>
              <a:rPr lang="en-US" dirty="0" smtClean="0"/>
              <a:t>front</a:t>
            </a:r>
            <a:r>
              <a:rPr lang="en-US" dirty="0"/>
              <a:t>, there are four participants in the car. Other participants are standing at the </a:t>
            </a:r>
            <a:r>
              <a:rPr lang="en-US" dirty="0" smtClean="0"/>
              <a:t>roadside </a:t>
            </a:r>
            <a:r>
              <a:rPr lang="en-US" dirty="0"/>
              <a:t>and one of them is ready to stop the car and ask to take him for small distance. </a:t>
            </a:r>
            <a:endParaRPr lang="en-US" dirty="0" smtClean="0"/>
          </a:p>
          <a:p>
            <a:r>
              <a:rPr lang="en-US" dirty="0" smtClean="0"/>
              <a:t>The </a:t>
            </a:r>
            <a:r>
              <a:rPr lang="en-US" dirty="0"/>
              <a:t>person who wants to stop the car prepares his image, for example, </a:t>
            </a:r>
            <a:r>
              <a:rPr lang="en-US" dirty="0" smtClean="0"/>
              <a:t>he </a:t>
            </a:r>
            <a:r>
              <a:rPr lang="en-US" dirty="0"/>
              <a:t>has a headache or he is a </a:t>
            </a:r>
            <a:r>
              <a:rPr lang="en-US" dirty="0" err="1"/>
              <a:t>raper</a:t>
            </a:r>
            <a:r>
              <a:rPr lang="en-US" dirty="0"/>
              <a:t>. </a:t>
            </a:r>
            <a:endParaRPr lang="en-US" dirty="0" smtClean="0"/>
          </a:p>
          <a:p>
            <a:r>
              <a:rPr lang="en-US" dirty="0" smtClean="0"/>
              <a:t>The </a:t>
            </a:r>
            <a:r>
              <a:rPr lang="en-US" dirty="0"/>
              <a:t>person who wants to stop the car </a:t>
            </a:r>
            <a:r>
              <a:rPr lang="en-US" dirty="0" smtClean="0"/>
              <a:t>boards </a:t>
            </a:r>
            <a:r>
              <a:rPr lang="en-US" dirty="0"/>
              <a:t>the car and all the passengers change for one place forward, the fourth </a:t>
            </a:r>
          </a:p>
          <a:p>
            <a:r>
              <a:rPr lang="en-US" dirty="0"/>
              <a:t>passenger gets out. </a:t>
            </a:r>
            <a:endParaRPr lang="en-US" dirty="0" smtClean="0"/>
          </a:p>
          <a:p>
            <a:r>
              <a:rPr lang="en-US" dirty="0" smtClean="0"/>
              <a:t>When changing, </a:t>
            </a:r>
            <a:r>
              <a:rPr lang="en-US" dirty="0"/>
              <a:t>all the passengers in the car </a:t>
            </a:r>
            <a:r>
              <a:rPr lang="en-US" dirty="0" smtClean="0"/>
              <a:t>take </a:t>
            </a:r>
            <a:r>
              <a:rPr lang="en-US" dirty="0"/>
              <a:t>over the </a:t>
            </a:r>
            <a:r>
              <a:rPr lang="en-US" dirty="0" smtClean="0"/>
              <a:t>image </a:t>
            </a:r>
            <a:r>
              <a:rPr lang="en-US" dirty="0"/>
              <a:t>of the person who has boarded the car and act with these new </a:t>
            </a:r>
            <a:r>
              <a:rPr lang="en-US" dirty="0" smtClean="0"/>
              <a:t>expressions </a:t>
            </a:r>
            <a:r>
              <a:rPr lang="en-US" dirty="0"/>
              <a:t>till a new passenger boards.</a:t>
            </a:r>
          </a:p>
          <a:p>
            <a:r>
              <a:rPr lang="en-US" dirty="0"/>
              <a:t>Develops: creativity, imagination, thinking, imitation etc.</a:t>
            </a:r>
          </a:p>
          <a:p>
            <a:endParaRPr lang="en-US" dirty="0"/>
          </a:p>
        </p:txBody>
      </p:sp>
    </p:spTree>
    <p:extLst>
      <p:ext uri="{BB962C8B-B14F-4D97-AF65-F5344CB8AC3E}">
        <p14:creationId xmlns:p14="http://schemas.microsoft.com/office/powerpoint/2010/main" val="17302190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Interpreter </a:t>
            </a:r>
            <a:r>
              <a:rPr lang="en-US" dirty="0" err="1" smtClean="0"/>
              <a:t>Dramatherapy</a:t>
            </a:r>
            <a:r>
              <a:rPr lang="en-US" dirty="0" smtClean="0"/>
              <a:t> Exercise</a:t>
            </a:r>
            <a:endParaRPr lang="en-US" dirty="0"/>
          </a:p>
        </p:txBody>
      </p:sp>
      <p:sp>
        <p:nvSpPr>
          <p:cNvPr id="3" name="Content Placeholder 2"/>
          <p:cNvSpPr>
            <a:spLocks noGrp="1"/>
          </p:cNvSpPr>
          <p:nvPr>
            <p:ph idx="1"/>
          </p:nvPr>
        </p:nvSpPr>
        <p:spPr>
          <a:xfrm>
            <a:off x="228600" y="1600200"/>
            <a:ext cx="8534400" cy="5105400"/>
          </a:xfrm>
        </p:spPr>
        <p:txBody>
          <a:bodyPr>
            <a:normAutofit/>
          </a:bodyPr>
          <a:lstStyle/>
          <a:p>
            <a:r>
              <a:rPr lang="en-US" dirty="0" smtClean="0"/>
              <a:t>There is </a:t>
            </a:r>
            <a:r>
              <a:rPr lang="en-US" dirty="0"/>
              <a:t>a group of four </a:t>
            </a:r>
            <a:r>
              <a:rPr lang="en-US" dirty="0" smtClean="0"/>
              <a:t>persons</a:t>
            </a:r>
          </a:p>
          <a:p>
            <a:r>
              <a:rPr lang="en-US" dirty="0"/>
              <a:t>T</a:t>
            </a:r>
            <a:r>
              <a:rPr lang="en-US" dirty="0" smtClean="0"/>
              <a:t>wo </a:t>
            </a:r>
            <a:r>
              <a:rPr lang="en-US" dirty="0"/>
              <a:t>participants show a situation and speak incomprehensible </a:t>
            </a:r>
            <a:r>
              <a:rPr lang="en-US" dirty="0" smtClean="0"/>
              <a:t>language</a:t>
            </a:r>
            <a:r>
              <a:rPr lang="en-US" dirty="0"/>
              <a:t>, </a:t>
            </a:r>
            <a:r>
              <a:rPr lang="en-US" dirty="0" smtClean="0"/>
              <a:t>while two </a:t>
            </a:r>
            <a:r>
              <a:rPr lang="en-US" dirty="0"/>
              <a:t>persons are interpreters who interpret his person. </a:t>
            </a:r>
            <a:endParaRPr lang="en-US" dirty="0" smtClean="0"/>
          </a:p>
          <a:p>
            <a:r>
              <a:rPr lang="en-US" dirty="0" smtClean="0"/>
              <a:t>It </a:t>
            </a:r>
            <a:r>
              <a:rPr lang="en-US" dirty="0"/>
              <a:t>is </a:t>
            </a:r>
            <a:r>
              <a:rPr lang="en-US" dirty="0" smtClean="0"/>
              <a:t>improvisation </a:t>
            </a:r>
            <a:r>
              <a:rPr lang="en-US" dirty="0"/>
              <a:t>for all the persons, </a:t>
            </a:r>
            <a:r>
              <a:rPr lang="en-US" dirty="0" smtClean="0"/>
              <a:t>and the </a:t>
            </a:r>
            <a:r>
              <a:rPr lang="en-US" dirty="0"/>
              <a:t>main thing is to remember that the sketch </a:t>
            </a:r>
            <a:r>
              <a:rPr lang="en-US" dirty="0" smtClean="0"/>
              <a:t>should </a:t>
            </a:r>
            <a:r>
              <a:rPr lang="en-US" dirty="0"/>
              <a:t>have a problem, tension and solution.</a:t>
            </a:r>
          </a:p>
          <a:p>
            <a:r>
              <a:rPr lang="en-US" dirty="0"/>
              <a:t>Develops: cooperation, concentration, imagination, conditions of formation of </a:t>
            </a:r>
            <a:r>
              <a:rPr lang="en-US" dirty="0" smtClean="0"/>
              <a:t>dialogue</a:t>
            </a:r>
            <a:r>
              <a:rPr lang="en-US" dirty="0"/>
              <a:t>, detection of expression of action, reflection of emotions in motion and </a:t>
            </a:r>
            <a:r>
              <a:rPr lang="en-US" dirty="0" smtClean="0"/>
              <a:t>words</a:t>
            </a:r>
            <a:r>
              <a:rPr lang="en-US" dirty="0"/>
              <a:t>, etc</a:t>
            </a:r>
            <a:r>
              <a:rPr lang="en-US" dirty="0" smtClean="0"/>
              <a:t>.</a:t>
            </a:r>
          </a:p>
          <a:p>
            <a:endParaRPr lang="en-US" dirty="0"/>
          </a:p>
          <a:p>
            <a:endParaRPr lang="en-US" dirty="0"/>
          </a:p>
        </p:txBody>
      </p:sp>
    </p:spTree>
    <p:extLst>
      <p:ext uri="{BB962C8B-B14F-4D97-AF65-F5344CB8AC3E}">
        <p14:creationId xmlns:p14="http://schemas.microsoft.com/office/powerpoint/2010/main" val="36506311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a:t>http://www.iacat.ie/drama_therapy.php?epm=1_3</a:t>
            </a:r>
          </a:p>
          <a:p>
            <a:r>
              <a:rPr lang="en-US" dirty="0"/>
              <a:t>http://www.creativepsychotherapy.info/dramatherapy-and-psychodrama/</a:t>
            </a:r>
          </a:p>
          <a:p>
            <a:r>
              <a:rPr lang="en-US" dirty="0"/>
              <a:t>http://www.cchsu.com.tw/en/interview-detail.php?act=detail&amp;id=14</a:t>
            </a:r>
          </a:p>
          <a:p>
            <a:r>
              <a:rPr lang="en-US" dirty="0"/>
              <a:t>http://</a:t>
            </a:r>
            <a:r>
              <a:rPr lang="en-US" dirty="0" smtClean="0"/>
              <a:t>www.bahaistudies.net/asma/dramatherapy.pdf</a:t>
            </a:r>
            <a:endParaRPr lang="en-US" dirty="0"/>
          </a:p>
          <a:p>
            <a:pPr marL="137160" indent="0">
              <a:buNone/>
            </a:pPr>
            <a:endParaRPr lang="en-US" dirty="0" smtClean="0"/>
          </a:p>
          <a:p>
            <a:endParaRPr lang="en-US" dirty="0"/>
          </a:p>
        </p:txBody>
      </p:sp>
    </p:spTree>
    <p:extLst>
      <p:ext uri="{BB962C8B-B14F-4D97-AF65-F5344CB8AC3E}">
        <p14:creationId xmlns:p14="http://schemas.microsoft.com/office/powerpoint/2010/main" val="21942000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Current Trends in </a:t>
            </a:r>
            <a:r>
              <a:rPr lang="en-US" dirty="0" err="1" smtClean="0"/>
              <a:t>Dramatherapy</a:t>
            </a:r>
            <a:r>
              <a:rPr lang="en-US" dirty="0" smtClean="0"/>
              <a:t> and Psychology</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Primary Care</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Psychotropic drug use has doubled in a decade for women and tripled for men. These medications are sometimes prescribed even without a psychiatric diagnosis. They can have serious side effects and </a:t>
            </a:r>
            <a:r>
              <a:rPr lang="en-US" dirty="0" err="1" smtClean="0"/>
              <a:t>longterm</a:t>
            </a:r>
            <a:r>
              <a:rPr lang="en-US" dirty="0" smtClean="0"/>
              <a:t> damage outcomes. Furthermore, they only impact symptoms in about 40% of cases. </a:t>
            </a:r>
          </a:p>
          <a:p>
            <a:r>
              <a:rPr lang="en-US" dirty="0" smtClean="0"/>
              <a:t>The importance of talk therapy is increasingly recognized and used, but with this increase there has not been a corresponding reduction in suicide, mental illness, or public health outcomes.  </a:t>
            </a:r>
          </a:p>
          <a:p>
            <a:r>
              <a:rPr lang="en-US" dirty="0" smtClean="0"/>
              <a:t>Expressive therapies show great promise in prevention and complementary intervention, and are suitable for a broader range of people. </a:t>
            </a:r>
          </a:p>
          <a:p>
            <a:r>
              <a:rPr lang="en-US" dirty="0" smtClean="0"/>
              <a:t>Example: latest schizophrenia finding about DMN network and nurture. </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Dementia Care</a:t>
            </a:r>
            <a:endParaRPr lang="en-US" dirty="0"/>
          </a:p>
        </p:txBody>
      </p:sp>
      <p:sp>
        <p:nvSpPr>
          <p:cNvPr id="3" name="Content Placeholder 2"/>
          <p:cNvSpPr>
            <a:spLocks noGrp="1"/>
          </p:cNvSpPr>
          <p:nvPr>
            <p:ph idx="1"/>
          </p:nvPr>
        </p:nvSpPr>
        <p:spPr/>
        <p:txBody>
          <a:bodyPr>
            <a:normAutofit lnSpcReduction="10000"/>
          </a:bodyPr>
          <a:lstStyle/>
          <a:p>
            <a:r>
              <a:rPr lang="en-US" dirty="0" smtClean="0"/>
              <a:t>There has been a powerful revolution in assisted living and nursing home dementia care, moving from a medical model to a psychosocial model, which has proven to be far more patient-centered and successful in terms of family support, caregiver support, administrative concerns, financial efficacy, slowed cognitive deterioration, reduced injuries, longer life, etc. </a:t>
            </a:r>
            <a:r>
              <a:rPr lang="en-US" dirty="0" err="1" smtClean="0"/>
              <a:t>Dramatherapy</a:t>
            </a:r>
            <a:r>
              <a:rPr lang="en-US" dirty="0" smtClean="0"/>
              <a:t> is one intervention that is being used, along with other expressive therapies. </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Exploring Race</a:t>
            </a:r>
            <a:endParaRPr lang="en-US" dirty="0"/>
          </a:p>
        </p:txBody>
      </p:sp>
      <p:sp>
        <p:nvSpPr>
          <p:cNvPr id="3" name="Content Placeholder 2"/>
          <p:cNvSpPr>
            <a:spLocks noGrp="1"/>
          </p:cNvSpPr>
          <p:nvPr>
            <p:ph idx="1"/>
          </p:nvPr>
        </p:nvSpPr>
        <p:spPr/>
        <p:txBody>
          <a:bodyPr/>
          <a:lstStyle/>
          <a:p>
            <a:r>
              <a:rPr lang="en-US" dirty="0" smtClean="0"/>
              <a:t>Race is usually thought of as something concrete and unchangeable, but the meanings of race and its multiple misunderstandings cause a lot of social and psychological problems.</a:t>
            </a:r>
          </a:p>
          <a:p>
            <a:r>
              <a:rPr lang="en-US" dirty="0" err="1" smtClean="0"/>
              <a:t>Dramatherapy</a:t>
            </a:r>
            <a:r>
              <a:rPr lang="en-US" dirty="0" smtClean="0"/>
              <a:t> provides a vehicle for exploring those meanings in ourselves and in others. </a:t>
            </a:r>
          </a:p>
          <a:p>
            <a:r>
              <a:rPr lang="en-US" dirty="0" smtClean="0"/>
              <a:t>In that way, </a:t>
            </a:r>
            <a:r>
              <a:rPr lang="en-US" dirty="0" err="1" smtClean="0"/>
              <a:t>dramatherapy</a:t>
            </a:r>
            <a:r>
              <a:rPr lang="en-US" dirty="0" smtClean="0"/>
              <a:t> can be a tool for social justice </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Trauma</a:t>
            </a:r>
            <a:endParaRPr lang="en-US" dirty="0"/>
          </a:p>
        </p:txBody>
      </p:sp>
      <p:sp>
        <p:nvSpPr>
          <p:cNvPr id="3" name="Content Placeholder 2"/>
          <p:cNvSpPr>
            <a:spLocks noGrp="1"/>
          </p:cNvSpPr>
          <p:nvPr>
            <p:ph idx="1"/>
          </p:nvPr>
        </p:nvSpPr>
        <p:spPr/>
        <p:txBody>
          <a:bodyPr/>
          <a:lstStyle/>
          <a:p>
            <a:r>
              <a:rPr lang="en-US" dirty="0" err="1" smtClean="0"/>
              <a:t>Dramatherapy</a:t>
            </a:r>
            <a:r>
              <a:rPr lang="en-US" dirty="0" smtClean="0"/>
              <a:t> is found to be effective as an intervention with war and other disaster affected populations.</a:t>
            </a:r>
          </a:p>
          <a:p>
            <a:r>
              <a:rPr lang="en-US" dirty="0" smtClean="0"/>
              <a:t>Ex: </a:t>
            </a:r>
            <a:r>
              <a:rPr lang="en-US" dirty="0" err="1" smtClean="0"/>
              <a:t>Ruwanda</a:t>
            </a:r>
            <a:r>
              <a:rPr lang="en-US" dirty="0" smtClean="0"/>
              <a:t> and North of Sri Lanka</a:t>
            </a:r>
          </a:p>
          <a:p>
            <a:r>
              <a:rPr lang="en-US" dirty="0" err="1" smtClean="0"/>
              <a:t>Dramatherapy</a:t>
            </a:r>
            <a:r>
              <a:rPr lang="en-US" dirty="0" smtClean="0"/>
              <a:t> is used in hospitals with medically traumatized patients and accident victims and terminally ill patients</a:t>
            </a:r>
          </a:p>
          <a:p>
            <a:r>
              <a:rPr lang="en-US" dirty="0" err="1" smtClean="0"/>
              <a:t>Dramatherapy</a:t>
            </a:r>
            <a:r>
              <a:rPr lang="en-US" dirty="0" smtClean="0"/>
              <a:t> can be very powerful for hospice patients who need assistance with having a positive dying experience.</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86600" y="274638"/>
            <a:ext cx="1828800" cy="3535362"/>
          </a:xfrm>
        </p:spPr>
        <p:txBody>
          <a:bodyPr>
            <a:normAutofit/>
          </a:bodyPr>
          <a:lstStyle/>
          <a:p>
            <a:r>
              <a:rPr lang="en-US" dirty="0" smtClean="0"/>
              <a:t>In the North</a:t>
            </a:r>
            <a:endParaRPr lang="en-US" dirty="0"/>
          </a:p>
        </p:txBody>
      </p:sp>
      <p:pic>
        <p:nvPicPr>
          <p:cNvPr id="1026" name="Picture 2" descr="G:\Photos\janet's orphans.gif"/>
          <p:cNvPicPr>
            <a:picLocks noChangeAspect="1" noChangeArrowheads="1"/>
          </p:cNvPicPr>
          <p:nvPr/>
        </p:nvPicPr>
        <p:blipFill>
          <a:blip r:embed="rId2"/>
          <a:srcRect/>
          <a:stretch>
            <a:fillRect/>
          </a:stretch>
        </p:blipFill>
        <p:spPr bwMode="auto">
          <a:xfrm>
            <a:off x="152400" y="685800"/>
            <a:ext cx="2438400" cy="3048000"/>
          </a:xfrm>
          <a:prstGeom prst="rect">
            <a:avLst/>
          </a:prstGeom>
          <a:noFill/>
        </p:spPr>
      </p:pic>
      <p:pic>
        <p:nvPicPr>
          <p:cNvPr id="1027" name="Picture 3" descr="G:\Photos\refcmp.jpg"/>
          <p:cNvPicPr>
            <a:picLocks noChangeAspect="1" noChangeArrowheads="1"/>
          </p:cNvPicPr>
          <p:nvPr/>
        </p:nvPicPr>
        <p:blipFill>
          <a:blip r:embed="rId3"/>
          <a:srcRect/>
          <a:stretch>
            <a:fillRect/>
          </a:stretch>
        </p:blipFill>
        <p:spPr bwMode="auto">
          <a:xfrm>
            <a:off x="2743200" y="688513"/>
            <a:ext cx="4038600" cy="3045287"/>
          </a:xfrm>
          <a:prstGeom prst="rect">
            <a:avLst/>
          </a:prstGeom>
          <a:noFill/>
        </p:spPr>
      </p:pic>
      <p:pic>
        <p:nvPicPr>
          <p:cNvPr id="1028" name="Picture 4" descr="C:\Users\user\Google Drive\photos\R Friends\puppet therapy.jpg"/>
          <p:cNvPicPr>
            <a:picLocks noChangeAspect="1" noChangeArrowheads="1"/>
          </p:cNvPicPr>
          <p:nvPr/>
        </p:nvPicPr>
        <p:blipFill>
          <a:blip r:embed="rId4" cstate="print"/>
          <a:srcRect/>
          <a:stretch>
            <a:fillRect/>
          </a:stretch>
        </p:blipFill>
        <p:spPr bwMode="auto">
          <a:xfrm>
            <a:off x="533400" y="4038600"/>
            <a:ext cx="3454400" cy="2590800"/>
          </a:xfrm>
          <a:prstGeom prst="rect">
            <a:avLst/>
          </a:prstGeom>
          <a:noFill/>
        </p:spPr>
      </p:pic>
      <p:pic>
        <p:nvPicPr>
          <p:cNvPr id="1029" name="Picture 5" descr="C:\Users\user\Google Drive\photos\R Friends\dance performance.jpg"/>
          <p:cNvPicPr>
            <a:picLocks noChangeAspect="1" noChangeArrowheads="1"/>
          </p:cNvPicPr>
          <p:nvPr/>
        </p:nvPicPr>
        <p:blipFill>
          <a:blip r:embed="rId5" cstate="print"/>
          <a:srcRect/>
          <a:stretch>
            <a:fillRect/>
          </a:stretch>
        </p:blipFill>
        <p:spPr bwMode="auto">
          <a:xfrm>
            <a:off x="4724400" y="3962400"/>
            <a:ext cx="3581400" cy="2686050"/>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Schools</a:t>
            </a:r>
            <a:endParaRPr lang="en-US" dirty="0"/>
          </a:p>
        </p:txBody>
      </p:sp>
      <p:sp>
        <p:nvSpPr>
          <p:cNvPr id="3" name="Content Placeholder 2"/>
          <p:cNvSpPr>
            <a:spLocks noGrp="1"/>
          </p:cNvSpPr>
          <p:nvPr>
            <p:ph idx="1"/>
          </p:nvPr>
        </p:nvSpPr>
        <p:spPr/>
        <p:txBody>
          <a:bodyPr/>
          <a:lstStyle/>
          <a:p>
            <a:r>
              <a:rPr lang="en-US" dirty="0" err="1" smtClean="0"/>
              <a:t>Dramatherapy</a:t>
            </a:r>
            <a:r>
              <a:rPr lang="en-US" dirty="0" smtClean="0"/>
              <a:t> is easy to do in schools, in the course of presenting standard course materials.</a:t>
            </a:r>
          </a:p>
          <a:p>
            <a:r>
              <a:rPr lang="en-US" dirty="0" smtClean="0"/>
              <a:t>Suicide prevention needs to be prioritized by the schools.</a:t>
            </a:r>
          </a:p>
          <a:p>
            <a:r>
              <a:rPr lang="en-US" dirty="0" smtClean="0"/>
              <a:t>Child abuse prevention needs to be prioritized by the schools. </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Global Understanding</a:t>
            </a:r>
            <a:endParaRPr lang="en-US" dirty="0"/>
          </a:p>
        </p:txBody>
      </p:sp>
      <p:sp>
        <p:nvSpPr>
          <p:cNvPr id="3" name="Content Placeholder 2"/>
          <p:cNvSpPr>
            <a:spLocks noGrp="1"/>
          </p:cNvSpPr>
          <p:nvPr>
            <p:ph idx="1"/>
          </p:nvPr>
        </p:nvSpPr>
        <p:spPr/>
        <p:txBody>
          <a:bodyPr/>
          <a:lstStyle/>
          <a:p>
            <a:r>
              <a:rPr lang="en-US" dirty="0" smtClean="0"/>
              <a:t>Due to globalization, there is increasing need for cross-cultural and cross-</a:t>
            </a:r>
            <a:r>
              <a:rPr lang="en-US" dirty="0" err="1" smtClean="0"/>
              <a:t>subcultural</a:t>
            </a:r>
            <a:r>
              <a:rPr lang="en-US" dirty="0" smtClean="0"/>
              <a:t> mutual understanding (for business, intermarriage, inter-country adoption, international organizations, international policy making, etc.). </a:t>
            </a:r>
          </a:p>
          <a:p>
            <a:r>
              <a:rPr lang="en-US" dirty="0" err="1" smtClean="0"/>
              <a:t>Dramatherapy</a:t>
            </a:r>
            <a:r>
              <a:rPr lang="en-US" dirty="0" smtClean="0"/>
              <a:t> is a wonderful way to explore meaning and gain understanding and empathy, and it is easily utilized by individuals and groups in a variety of settings.  </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4572000" cy="1143000"/>
          </a:xfrm>
        </p:spPr>
        <p:txBody>
          <a:bodyPr>
            <a:normAutofit fontScale="90000"/>
          </a:bodyPr>
          <a:lstStyle/>
          <a:p>
            <a:r>
              <a:rPr lang="en-US" dirty="0" smtClean="0"/>
              <a:t>In Virtual Communities</a:t>
            </a:r>
            <a:endParaRPr lang="en-US" dirty="0"/>
          </a:p>
        </p:txBody>
      </p:sp>
      <p:pic>
        <p:nvPicPr>
          <p:cNvPr id="56322" name="Picture 2" descr="C:\Users\user\Google Drive\photos\Virtual Life\Psych Cafe.JPG"/>
          <p:cNvPicPr>
            <a:picLocks noChangeAspect="1" noChangeArrowheads="1"/>
          </p:cNvPicPr>
          <p:nvPr/>
        </p:nvPicPr>
        <p:blipFill>
          <a:blip r:embed="rId2"/>
          <a:srcRect/>
          <a:stretch>
            <a:fillRect/>
          </a:stretch>
        </p:blipFill>
        <p:spPr bwMode="auto">
          <a:xfrm>
            <a:off x="152400" y="3733800"/>
            <a:ext cx="4800600" cy="2880360"/>
          </a:xfrm>
          <a:prstGeom prst="rect">
            <a:avLst/>
          </a:prstGeom>
          <a:noFill/>
        </p:spPr>
      </p:pic>
      <p:pic>
        <p:nvPicPr>
          <p:cNvPr id="56324" name="Picture 4" descr="C:\Users\user\Google Drive\photos\Virtual Life\ds_screen.gif"/>
          <p:cNvPicPr>
            <a:picLocks noChangeAspect="1" noChangeArrowheads="1"/>
          </p:cNvPicPr>
          <p:nvPr/>
        </p:nvPicPr>
        <p:blipFill>
          <a:blip r:embed="rId3"/>
          <a:srcRect/>
          <a:stretch>
            <a:fillRect/>
          </a:stretch>
        </p:blipFill>
        <p:spPr bwMode="auto">
          <a:xfrm>
            <a:off x="152400" y="1877060"/>
            <a:ext cx="4724400" cy="1732280"/>
          </a:xfrm>
          <a:prstGeom prst="rect">
            <a:avLst/>
          </a:prstGeom>
          <a:noFill/>
        </p:spPr>
      </p:pic>
      <p:pic>
        <p:nvPicPr>
          <p:cNvPr id="56326" name="Picture 6" descr="C:\Users\user\Google Drive\photos\ECHOS.GIF"/>
          <p:cNvPicPr>
            <a:picLocks noChangeAspect="1" noChangeArrowheads="1"/>
          </p:cNvPicPr>
          <p:nvPr/>
        </p:nvPicPr>
        <p:blipFill>
          <a:blip r:embed="rId4"/>
          <a:srcRect/>
          <a:stretch>
            <a:fillRect/>
          </a:stretch>
        </p:blipFill>
        <p:spPr bwMode="auto">
          <a:xfrm>
            <a:off x="5696082" y="152400"/>
            <a:ext cx="3203597" cy="1828800"/>
          </a:xfrm>
          <a:prstGeom prst="rect">
            <a:avLst/>
          </a:prstGeom>
          <a:noFill/>
        </p:spPr>
      </p:pic>
      <p:pic>
        <p:nvPicPr>
          <p:cNvPr id="56328" name="Picture 8" descr="C:\Users\user\Google Drive\photos\GOOGHA.GIF"/>
          <p:cNvPicPr>
            <a:picLocks noChangeAspect="1" noChangeArrowheads="1"/>
          </p:cNvPicPr>
          <p:nvPr/>
        </p:nvPicPr>
        <p:blipFill>
          <a:blip r:embed="rId5"/>
          <a:srcRect/>
          <a:stretch>
            <a:fillRect/>
          </a:stretch>
        </p:blipFill>
        <p:spPr bwMode="auto">
          <a:xfrm>
            <a:off x="5638800" y="2057400"/>
            <a:ext cx="3346621" cy="1905000"/>
          </a:xfrm>
          <a:prstGeom prst="rect">
            <a:avLst/>
          </a:prstGeom>
          <a:noFill/>
        </p:spPr>
      </p:pic>
      <p:pic>
        <p:nvPicPr>
          <p:cNvPr id="56330" name="Picture 10" descr="C:\Users\user\Google Drive\photos\KPT2.gif"/>
          <p:cNvPicPr>
            <a:picLocks noChangeAspect="1" noChangeArrowheads="1"/>
          </p:cNvPicPr>
          <p:nvPr/>
        </p:nvPicPr>
        <p:blipFill>
          <a:blip r:embed="rId6"/>
          <a:srcRect/>
          <a:stretch>
            <a:fillRect/>
          </a:stretch>
        </p:blipFill>
        <p:spPr bwMode="auto">
          <a:xfrm>
            <a:off x="5562600" y="4038600"/>
            <a:ext cx="3581400" cy="2686050"/>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Transpersonal Ecology</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Integrative Ecology(Cohen)</a:t>
            </a:r>
          </a:p>
          <a:p>
            <a:pPr>
              <a:buNone/>
            </a:pPr>
            <a:r>
              <a:rPr lang="en-US" dirty="0" smtClean="0"/>
              <a:t>	Ex: 3 traits exercise</a:t>
            </a:r>
          </a:p>
          <a:p>
            <a:r>
              <a:rPr lang="en-US" dirty="0" smtClean="0"/>
              <a:t>Deep Ecology (Macy)</a:t>
            </a:r>
          </a:p>
          <a:p>
            <a:pPr>
              <a:buNone/>
            </a:pPr>
            <a:r>
              <a:rPr lang="en-US" dirty="0" smtClean="0"/>
              <a:t>	Ex: The Council of All Beings is a communal ritual in which participants step aside from their human identity and speak on behalf of another life-form. A simple structure for spontaneous expression, it aims to heighten awareness of our interdependence in the living body of Earth, and to strengthen our commitment to defend it. The ritual serves to help us acknowledge and give voice to the suffering of our world. It also serves, in equal measure, to help us experience the beauty and power of our interconnectedness with all life.</a:t>
            </a:r>
          </a:p>
          <a:p>
            <a:pPr>
              <a:buNone/>
            </a:pP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AutoShape 2" descr="data:image/jpeg;base64,/9j/4AAQSkZJRgABAQAAAQABAAD/2wCEAAkGBxMTEhQUExQWFhUXGSAbGBgYFyAbHRsaHiAcGR4cHxscHyggGhslHhoaITEhJSkrLi4uHR8zODMsNygtLisBCgoKDg0OGxAQGywkICYwLywwNCwsLCwsNC8sNCwsLCwsLCwsLCwsLCwsLCw0LCwsLCwsLCwsLCwsLCwsLCwsLP/AABEIAMEBAQMBIgACEQEDEQH/xAAcAAACAgMBAQAAAAAAAAAAAAAFBgMEAAIHAQj/xABKEAACAQIEAwUEBwUGAwYHAAABAhEDIQAEEjEFQVEGEyJhcTKBkbEjQlKhwdHwBxQVYnIWM4KS4fE0U6Ikc5PC0uIXQ0RUY6Oy/8QAGgEAAgMBAQAAAAAAAAAAAAAAAgMBBAUABv/EADARAAICAQMDAQUIAwEAAAAAAAABAhEDEiExBEFRIgUTMjNxFCNCYYGRofDB0eFS/9oADAMBAAIRAxEAPwCplcs6FkqBj3dpLTJItb+U8vLB3hfZ+jVWky6ySqzynfwpEezzJOx3tgG/E6lSgxe6pCqUJDAk6QRNn/DDPwTOIppU3BJpr7CtBJI+vyED8eWES9cdxMdkKHFskEqStMKKe6M0qJMAibkRyxTywBBYAAr44JsbxPUTIMeuG/8AjuXWpVVghly2kQbAQoG+3iO/PCrWmtUCIurVeSpBPlbfpbD246bW4vV2AXE6zF/pCTI5tqE7z1mDilTRmYaY29rYfq4we4Z9DXVymtUWWWNMOZENuWje8bDA/iVELX102sRICt7M/VkAb32wiU135CVFHN5TMUyJFi0TtsRJI3AviR2qBNZIgQDabkmPcY6YvZziRaitBVXwksWi5Lbjrb4WFrYCZxx4dRgXt9kzcfeD8cQpahkvUG8tx0qUbZQ8kCZIEBgIjlHPli09TvCmsi5J8RuYkQWM26G1+WFF89SprpE1DzggAe8g39Bg32a4xT7ymWL6VYEoRrYzvpAB1ekDBpNbguLD3antB+5UKWXp6KhqU9at7WiSyhwSecGFjlPOMLXYrKlzmc1VcinTpnWxN3YwQnXxRHOJFsC+1+eWtmWKAhFARQRBULyIOxBm2CdbO0Xy9CnTOlNQFS0G1yxvBJmZ8umGxgpPSwq2oMPmuJV6YejRUUoNQU0VCdCm7kHxEW3MTy8z3ZbMnO5Zyq6aimKkXXaQ2m3hi2nyxWrZ4oB3PhCosGApKjk5HtHSDfaMR/svfRUzNXX3VNpAJFtzF7QBI54lyjljK40lwBs1wb/vuih3U1N9LrOsEkggqAoKTcRiLh/GjSkoTrupBB06LAhhe0mCIGLmXyStUqVKhIAXUiiwYi+o/aU2BA88DMlSI72o2liabD2BaJAnkbXmN19+KWSW1ME27Z55n7ulTRVWstNyE5/VUHoNUesYdeHcDOWy+haZckSdI8YJEEjkwF9jIA545Zw3MjvFaCXRpEwV0i4nnOo+kE46fw3ir1ZcNpqWZNO0EjVC7HmN/lhGa0lG/qM7Ua5vgNOsitRDCqukGWH+G31QDyPnhf4h2f7moQZYEKTyAYgyDEzcfeMOVGu6s8JqLDU7GN5kHwm17QRuMD+Mu5CBoL+1UHMQbTfC1JrgnSE+zqPSoaKkmYccyyWIA6X5nDXk31rChA5AMTMbTN+Q54WOD06i6HKVSWUAGJXTe1jsLH3YttwhFrVK/flQfDuAVDACCD/MYA8wcNV88/6JSSL2Ry47k1gBqZ2YyILJq0KTp2H1hA2j1xLxF6bpDKNKEaSTAsshhzvMb2xEmdp0aZphdSGFQUpJO5Cnzt1wD4tk6z1BTZjTFWnC01MixPtmCIHLzjbDJLVzwEWBmWrUTdloKYZlPic3OgTeLiWuTtzOKNfRTRWQFt1UNyAgEgXNmg4LjghVDDCnTRb6wZY8zew8jc388LvGq9Rh/eKoMMQFgKqn2hsADGFKLvYgrcUpFSHAb2de8qYvJ5CBIgTfA9+KsGp6QrFj7YB0qdwBA8TL0HnMYp51nMWbuzs0FS6vGogGwETvvY7YvVM54AyAAKfokBMosxpCxEtckjnh+nuSka5DhoD1Kj62DMQGYQxLQxY7kKDcxyxNXpCiGaohQ92RLE+JhYgG28zF7R0wQy3EH1IyhV8ViKni8QnSxggBiZ62vijx/KNUqJTqMCzAn2hAKrcCwAULbrIxDpLfdkNJfUFZZTVpGozWm8ITpgWJO0NEDA7O03/daz7oFIU8izEXueQ5QcFFylSmqsyiGEpc+KPrQBeDEA/lin2iya08soZ/pahUhAbCSCJU3DAbz5YKuGAlQP7/ACX/ACq3/iH8sZiXvM11X/KMZgPV4Yq1/WHeH8Pq16jHvYSlRarC/VbYTNgW0zOK+YrrQKiSsBahZ/aJKqYuJEH7jiq3FKmXSrTC+OoFU1L+zc7c5wD4khcK+wESZNzEb+7bDpOPAzsNPBuP0lDF6KsWaQCbed43JN/TEuc7SUqbE5dGoyTNwSCdhtZd8JlTvVQObLOgGdzvIBud/TG9HMuNQJDsVIkgGJETfmJscF6uwNNuixl893itUYQ1gOdjJ9DtiDMKe7TSV8c2FmAFjPvxWoKQCkEXkHqIiI8r3xXqWEjbr5fjfBygluPjBDDkqdN4pU50rILR4mmNR2kjaF8/PA3tVwNkn7JgAzMMLaSRud/L1jFHLZzTugO+8yZtcjl6YucKpV670aNNdRVtfUWMjV/LOEJ07BrcqHsBnraaYbUAVhheZt62NsV8hw/N5eoyiaNQWJMH1HOcdc43Wr5RadE1GJqLr1RIHVQdlkgm97AYWs3lKtVu6UEEjxtsN7mevkMans/Es8pSyfCq45b8Cc2VwpLuc0q5U6jra83MzJ9TucHuCcDUgVa8pl1v4t6h8h0NvXHU/wB0oUV0rSUaUtA5/MnCPmh+98Q7uqT3dIWUWmIJ+M/AY0o9HCDTX8ivtDlaIslROaJpUA9LKD22YloEkkLO0z7I6ycP2S4FTXLFF9kOCs3MSPqmzAbyeZPpgavEaKDulZF0j2VP/lGCH72DTUq0TGqeWm8ACIE3tjO9rYfdwUo8Xul57MnHlctmiGtTekNTOpElWXaVgiZAiPcNsB+2U08utQFVapA0qbmQVJt5C/uwQqcRUKrO0g72nwg8hN+YvzwlcYzZr5nQsCmGIW3WN45gDl54wYN5HbGxVs14FTpovjYqSwgiCfvPvw19nK6CxWXQi+sABZ2+HQ8icKiUmR5sVUx6jb9eeL2TqmmUZ1KrO/1r3BWRBIkXOOyRcrp8hNvkcX7QsQ1Oge7Z2ktHiMxO48K23iTfri5wru1SHQJpIJdjJdiQ0nntBwE7N5amapkGoWuxJvFpOld7+e8YaDTCVSZWbNOmSLX1B2sQACRGFpUOvwHcjnVKtqqoGEzJAkXgxAtytitnc4hRqZUM5g09QhQRz8V9M7nnOIMppNNZY+IkgimoBPrpMGLX9MbVqaamUU3dyCQsTN7MWgFVwcJHWe0s9XqUFdIp1idJNiqgN7IEQggGR9+N+LaqdQViO9pqpMrN2AJ225TAkfPFbhSsGq04GqRVVSCVWVAMX3FzfHtXjtQUu7UqS4MRErz8RaBHKwtPlhjnsrBJuL9o1Mtp1EKAikjUahgA6Z2BMXtc9MLwrs5epmIJAARdWsGTuQIDkEz7OlRte+CfDCtSkVIljDu8TBk6SxsIsxFzy6YBZ2p3tcBKhZYhzBkgGwj7PMKMHq7nAla9TM1NFR4SmAsBCQFEgbcwuw6DBnI8NVC4dylMr4HggkEmxidN4PLf34OcG4X3QV9Q0hpI6qDY9dU7gzjXtdWSm7MW8T3FMgF2U/yxIWQIBwrVfwk9gBwjLhsw9MKhM6KZvzEax1IXxajFx7sR8Y4Y54pQy5EEU76NyLgsf6t4PXDJ2W4HmqFCrWqtpqVZMMPFTB2M/wDlwdpUaVSstep3esUQuoRc+FyZ5gFIF+eJik20RpETOKUZ0U28RUA6tIUsCDz1RJ6X9MA82nerQd0XQK6qzzFRpDMAAbabb+mOl93TzSGmia13JpLEvt/eHwqq+8t6bheKdj273Kk1Q1TvJ7kiUVArGWIjUZ0gWUXOGKG9/UFw3sC/w9fsN/l/1x7jpH8KqfaX4n8sZiNM/J1I5FxbgDd6JYE21QvM/Vjm1tl9MD+IZssBRcnu9UqkBSG22gaF2tjrvDMqlWqtR2Qsp16T4mBuAwAusfDbFPth2KTMtQqUSZA0yAIhjOsncmT88FDdAqOxxPild2ZdlCCFC8jznFjJQ9QCNPguZ3PW+HfNfs6otW0pWYILMxXdYl22EERtfle+E/M5FKdUaSzhtWklSIVTCnzkSemHRklJMKEXdFTNAh7e1uPdtj2pR+kVNMiAQPLcyBeLHFjOuC6MYiBePP8AVsD+JVH71iZED6tvCbb7+WG5tw9SUQpT4VTekGBEkknVaRadKzMAz8fI424Y5oCq6ESX7tQWho9rUPQ2nzwMrZlmZXZifCFAE+Eco22uR54YOCUVTuwxBU30kiNRkGV3NwDE9bnbFVUAnYYp8SbM0xreVQA3AGkqQSDe5MA+eJ6WdKKzmxkkje0/OMUHBU1KZCKQGJIi7cgPMT7PQY8zKkVAp6CfO2N72HF6Z3urRR6vtZPnOIKH3EMBedt8LfaLJ0nqNUV2DBfFouCBz8jjXiNPUxJNptbfYRPI41SoadIAQdYM8yDJUgHpEb43MkJyuMYXxzx/G+yEY6jUtX7F/s0isNWpiUGlQQAALE7bmd5xdzWaYUitmLMJ/XL1wP7PKVZliLdfK+LfFsuygR9oG/Q74T7S6NS6aWOCra/15Ohk+9tsomrILwIVTpIBm15A21SfhhcObIYHY72F/wDfDpTCCiy1CeZA0w1xYAc5PTHP6lTodseHwcNM1VFjp2bXw94sVXMoENwAw3PQ3I6WxSyudZqlNalOUCwo06YUsTqE9TPwwS7K5RUpvWXUYpGo0G1vq2G07+WNM3xVTXV1EhKaIN7kC4j7O4j1x2lOVImWyQ18DyzU3V1jxgyTHPVv9nbbBrO5zLpUVvrSo0gE6QD4mdY8Oq4ExNjhT4DxiqGZSyUlK6izLqIE6/DezXthsytOm9MdxUo1NQLau88bPEBWBJLMSBv6QMROD7kxJ8pmqrkd3TpLpJLMWLE3P1QB/tgzlsrVUs61aep4BlGEH3tJ2t0wDRSlGlUSKdV30w21vCwN53n7sRtWrszVVdHCS28KBzJvy6csJitO5PAT7VsMtTNUkajCDQsFiTMXbpPKL+7COwNWqRZWkGoQJ0C0xH1YPyw3do8jqoNVqVFJpjvNcQIIFkA3mQAZ3wqMVoZWnS/+ozMO7btTQmVXrL735HDV6uNjl5I+L8Sljl8uv0IhSBPi0i5J6SSf9sHuBdn9BWCysQBOkkvqF4+yIJ6c8DuEJSpU9dR1OpdTE3IYMV0+ZgbW3GC1DiOYzXdLQp9yrHR37KBJgsdAjoDeT7sFSeyC5POI13pucrQKs6sCzG6UAR13Lz12xc4NkEpEuKZzNY+3WZ+Z6MRC/wCGTg1wns7lqFNWA1G4ZnvqM3JG2492GCjTt8h0x0YXKlwQLT8OetTL1S+oQVSPAp9L6uktf0xSXglFZ78IZMsgRQGP2bAs3u6YZOKV1pI1WtU7tAJMH5kjfyGOSdpe2j127vKDuqczqU/SP5selz4fieWCmlHayYwcuB04r2rTLslNXKIwgIFDOvkADC+jXthYzPben3iCkjFbmq0jWZYQwn0Eg+7FXs92UbMS40hZ8TCCoYX8P2n98Azho4h2FytNSAmpn2JNwQANWofWmT78Rqs6cYxJv7c0/tj/ACN+eMwE/sC//Mqf5B/6sZg9cP6mLuPn+A5lc0CqiqwpuaYhlgMVEgqD1kSY2thl79JSmD7QlbkmSI9+/wAsKzZGnSDUkpFyjFkpaxrCv7YSfa0lVYAcsWONv31JayVQO7n+VtRAhdXIz9SJOIlC3a7haaI+1mZp5RWUsDUFI6BYXEeJjc6vK2OaVWzNVRVcaEUaVGkrqTewm9+ZGDvGeK08xUHgViuo96JhyIuoJgj+aIjYDAvinFfo1YtrElWE+X3HfEqKfAzHjXxsVKjn3CY+c/di3wTSzAsmoWBkSCRf37+WCHDOA1MwjGkjED6xRgkxtqiCb7DD+3Yde4V6MswAMLaNpsd4vGLdUiXBSu9jkvEK9Vm0tZgxXTpiAeQHMxPXe2Hjs3w6ilFGqaiQ58LqYEGRpIjeZJ87YWON5J1zVFiQAyFlYnSQfYMnqIB9+LPB+IV3Zqahqt9RDSB4eg2/0xXkhaSi6YZ4nSphtRazGYgyz8z6DacQcWqeOk21gCeo64k4bn3fW9RYIGkCI68vgMUKuYkEaSzT4YUmfKRtfGt7GzxhOUZOhHX4bxxlFbkNbKzq3tN/W0xz3wPWn9HpP1Wb7/XlhiydAhC1UaZgAfWO8T5knbGucyKukgG07XM9Lb35Y0V7U053e8eP+lX7LeNVyU8pOjXF1It5NAI+OCrVgywxsZB8pFj7jGBvDXInUPdM3Hpi1VvTaLG5IiYj/bGzJqcbM7dMmysvrr1AKhpGNCKYpiLs3kes45hntPeVAh1LrOk9RM4Ye0WWqMVZZIK3CkxabkDqPlhdAgWjHh8/T+5zzXbt9DewycoKR0j9muYQ5LP0yUDd00ajchlIIUczMYJcc7FRl6L0Q7O1JZXSxIe2ox79jyxz3s3xd8pXSsgBjcHYg2I+HPljsQ7bZrM0VfKU9zBiahXkQwtp8jzxWktMtSHJathd7M9mq1OonfqVWBGpTY3vHKIvI5Rh44H2Xoowqd8kgzANgZ1KQDt4sLzcTzg0uKNJ9Rh2dGAWIs2qpBO1hgrw+jWfMo7nKWaGCq2owuoBSTtEHpgXK1TCWNILcaoZdU0lXNMVGZyo+sdxfcarWxFkeNZOlNNEYIR4tSyIO5PTfFXOUmqUFcR3reJgsiIYAwJ6wZPU4q/2azlempBVJBA29kmdRNyWiQBsJnAqLbtBUktxf4hxZKj0sqocZWm2piTJZB4lQ9ANh7umIeG8QFSvUzGjvKzkilTjwoIjUeoVQAI9cadpslTovo1I9bauyAxJ2FzAPUeW+HPsJ2UpGjRzLEktLBdIiJIUHfoDgoxfAOyFvhXDHR0q1aKVgWMUS0aTMayOYny3x0+hkl07iTcCfZkEQBygMRi49NZBgdBtb/TywHrIq1NdTNH2vCg0Ko8ti1+pOGaa5I5L6JToodTKB/MZmZPxPQDGn8WGiaaM7ckAhiJib7DnilU4nlywU5mnrjmymwPwBnFiiEjSKqFSZkOJN9vTlju+x1LuInargvEMzXJrPR7hPEEmwg6oA3YxaT54T8r2Vq1ndQ1OgszzEiT5bR88duCIpIZ0Aj2QZMe+Z+WB1SpREGnTD3mABa3n+GIcL3CX5ClX4Jxeh4spXRqagBaZICmOYDDwrvIm/KMWeG9qc9Rc0M7lgbEitTshA3vtqvYSCcMzvTamNRNNuhUMPfFvfhdfg1RqmlcwFWQxJqykb6Rz1GZ8veMS4JkUi3/bnKdX/wDAf88ZjP7KU/8A7pf86/lj3E+6RFRNu1dIuFzVLSDTVlbUPFeNLDmCrcj1wm5jtLXam9MoUrAfTU3HtkxMqRFx+EHDVxtko09LaqpKlYDBUHu6iZE/fhO7U5h809E6VplFC61HiY2tv5c+mJStbhX+F8At8whLuKfdk+EKAQFVQIABuLzzwMo59QlQpQUlSGZnJfV1OkkKoAPT341ejm3WqVpO4p2chZgbTbf/AEOKNDLtSVmqH2rR7pMjkDOOXpOk0opIJVePVWCqdBpj6mjQJ/l0EE4v5PtxXo09OXpuNfhhi9QA7SuokgmYsdxhb0KyBlqamgaQBCqvruxwU4NxZjNJlvEBgYjnbkDNweuItt7ioz3ps2r8eesD3mXnSSdQVjp63EhdufnjzNdpwlKnRpgCDMaIb0ZuY8o54Giq1KkMuKh7sXKgFdRvc8zMm2KDZIEKxIuSAJAEACSZ2A6nEtXswm1IaeB8SqVhWNQzEEQIABGwuZ+OLWQrrpZ4GtAZUC5i8gC9x0wv9ls0sVr2gR579eWJEzvd16R5NPuIkz8AcRhTWWl3Gy+Sn4DFGu+aUyrUvaVDpIMkRNyZIE/HBOjlUo0TSpzZZtM3Jva9zOBfaCoXphwzmlILhD4hy9dB58xvjMnxE91VqEeKo+mms3CIqgD3En1nFtRk5aEitXpc+xPlKShzE3NyY5i4gbYtGmVWpe4ll8+fyxR4aCT4uZ8V9ucXuMT8UcqUfoY+7n7px6zEnGCj+Rh5GnJsgq0Uq6g58MEsNoHM9MKHaPgX7sytTc1KLgMrEXAbbVFr32wc7XuUy0LMu4BjmpEx5bYly3GW7imlSglSjo0XBUkxYd4AY9Im+POe17XUbeDX6Fp4dxFfMMjRAIO2Gfsd2lrUKk0H0FiAVN0byZTaPPA5eDVWUwkLJ0m5C+Unl64rVOB1UKlSpNjvceRB3/1xnNJlg73lP2hUzUWjVyygj2iGUqLchyv54N8V7UZcZetVouneKrBTAJBi3qJI+B6Y+bZqhwzeIrzHP3TOH3+2IbJ5hFoaKjKmxsNJEGCNyJkyN8DTQSa7k+W7UOyLRGY8TcwdOomSb9MRcF/aHnK1I5QuLHT3oWGCTe4N469MLldDTqB6oJ1CQIgSdvK3TG2T4ND0WWouuo+kU0g6RDEyxMareg2xKp7I6TUeWPCDKmmtFWLpqDExpLsSZd2YzYSIAi4waXtXSo0hTpBo2X6QeADYQOm+OfVgtN2EOHF2RognkTyYCxgWxOrU9etUZSV5NqHw2A5ycRofc7UjplTjSuQuVLNUKyXcwAediInaYwLzpqEL3xSquqGKC6kc5HtCbyegwB4LQkMfpgbadNMmOVmg3kzEcowXyaKkIwr1GYHX4BEjrBkNJuLWi2BoNM0oZGmag1PT0slgolhz3kwfducU8icnQbS5qlfqsxlhuRY7HywczCfRxlqZIgBiwK+IDxXNiPK2FjMcMNN1Z4VzfSVYgmYFyTbynEqznQy8FzHeEdyoVoILPLErMiASbxY9ee2L+Wro9bSVNRLABYAWAfaU2memBHBq3duodlYvsUIlZuw0bgb3xnbzMocrVo5Z1R2IPhBBg+1DSByIJvvyxxKV7F7MdrcpRqd2c4sz4gq6oi1yoj3YYOHVMo9NaiBXBMgiDJO5vfnecfK+ZpNSN5HnynnjqP7G82lUZilmDqRQrCW0ibqbk+mD+gNeTtPh/wCWuMws/wBmMl9v/rxmJ3OpADifaXJOulmVxTCkECCx3YEkGRbkPecCcx20pUqb16VMsznQjHxBDEyViC28ThUyHZhqtM1GzmXpQfZZiSASYkRaTAxczvCqK0dAqa4Jd2psGUsu4BiJg335Y5Atso53jNSqGY1CJPkOWwVQLRIxU4n3hWnJJ1I29uYH3Yo1swoGkfE4I5hicvSMSdbiQLwQhufdbA0QitlsylJAdSQtgGuWAiYHriLK5lXvBUlrek2PzwI4qkaFggKIEj2plmPxONsu06fIfM4LQnyBoTe4xdqqa0XpCS2qmOW+4P34BZis1ZvZC7KqxsOWG/NcPevSy1VFLEFgSELwPARYec49y/BMwWY9w7autM7xuLSDiZpKQbQtpkqmXch9yLiRt7sFMllA4NTfSwC/M/cY9+DFPsvmWU6qFQf4GMnltiQZNqMU2UowuVIINz5+QGG9PDVMXmm4woF0ss66u7YgHYA7jaD6dfXE/CeGqrEuwJj2V/PrjShUK1VUnw+Ex1nce+MWeMkB/CLWJjyt8seow+6y1k0+pGRLJkjF479L/wAEr5llqDTEDdeXr64lzTCpSbr7QjqLn7pxi5KKgYKShgz5Hn64t5XJlGaDaTv0w9PyIf5APttlmbKFr+F1YHoD4fuwqcO4myIYJ8LC3IqbERhw7W8Vy/cVKJqg1CBCi8XFidhhY7H9nKudzC0aYMOTqbkqjcnHmvarhky7O9jZ9nqcIboYMpl3OlkcHVsJN58hbmcE+H0+6MaSxvKlRE/PfHV+C/s/yVCktPQXK7szGSTubEDBcdn8qP8A5KT6YzknW5abSexxjOcQpuZbLw0QCR4QRHIKB13nA7M5SoaLFKcSbSLGOU+7bHeqPDKYMhYBM6dAgGBvby64F9t+GhspUZdRKQwUbWImwFzE4h2laOpSdM4vxo1sxlcsXDI7aoudOqJChdhafXFLhtIfuyAtFVag8JsTqkSOu5Hlg1x3hOaaijJl6pVGksB7JG1ibfDngTlsnmO+R6tIoCdUtFx1gGQSfLHRlSTRXy4pyz01tsdC4B2Zo5gKahJbTBMWMTz6iQPTDNluAZLKg1DTUjYeFma+8g33xt2DzdEZcIWXWHbci5N7DeOXuw3aR5Ym5S3bLMkoukhZr9oKFNDFGoBy+j0efrv0xRo9tQwJpUPUMdJJ6/q+HKrSVtwD6icVm4fTkMEQEc9An4745pg2jnPaDtPmmYLRSCLlSkqZ56iBaMBsh2ZzdRNQqAyZuwI07kmNoMCLHHWUK1JLr4ejU4+e5xTyPEcuGqBVWne8LGrlMDnbHWScU7X5Rsi6KGVzUBZhusC2kEbN1wuVuMy4uyjSRG9zHx2x0j9uTUSmXFMLr1sxIF9ogn345H3RfSQpN7wJx6HpcUZ9C1SV3uVpSccqfg27R5/WqjzGww2fs14F+8DM01qFGgFZMAwfZNrSDOKy9mkqaVk+JgJaAVA8Rt8BjoPZLhC0qihBzmdyx6nGJhwN88Is5cy7csof/D3PfZ//AGD/ANWMx0uKn2n+P/txmA1LwdufM+Q4TmXF6bhec2nDj2SymYHeCpRJoggHwkxqBWSYjbHWuG8HCqBrqqIt9JONuMZRQlQfvdRdQMiQwMjY2mOWAjOmc4HEeC/s1zdemWALaTpIkKT5iSJxrWmh3lF6YZFIBho01BIgFZ8/hjrWUzVMUadSpm31aBKlkGnyA0zy38scL493ndFlnRrGo+bTHvMHHdyGqKPGs331UkRpUBVjbSAB+eIMrsMeKBp+WNMswDe/DUCd9/YyAaDG5KwsAneWa/WxGOmqT0jHGv2SZ6stKouXClydRD8wAAdiL3GHevxniGn/AIcAjdlYR/1TiJ8htWM1fJ641M0cwGInpcXjHG+1zA56vGwMfDDY3a7NEgLSQEb6qm/yGEDP5gvmKjNEsZMbTJ2xZ6Jepv8AIqdU/SkB87Rm/MFfmTi9laYq1CjWeJ/qHX3c/XETmdX9Y+WNeIUZAYEgi1jFjvjai5QdxM601TDVTiKU10jxkcl2HlO2KOaD5mj7RXWjAAWAaNS+Z2OKlCNMDFrhVb6IHmhn4GD904O3k2l3B+HeIjUOEV6wAWneYkkAD3k46z2a4dU4dTotl6X7xXILVYaAReQtrm9hbALg1I0804Hs3YCMWzx2qub0KxChAQR9oyflGPMyhobi/NHoIS95FSQ6Uu1uYqBWTQNXIKQehBmTIMgiNxjbN9oM9TUalBEwSUMGbi9hgNxPJFWVwWC1VFSP5iArEDzIn34t1M2poVUKuFgaEIJmCLkj609MKm9NEVvRFmu22Z3ApqYgmCT6+XwwJ432gzgCuapUyCAOpsJHvxQzmcW4p0tue5PUXMRhZqcWep4CR12uALxgHK09IUF6lYe7V8aY5ViXY16jA6wSoEWPhFugwF4DxNBpbMu9RZh4aDG1vTfEHG3mjQLbamn3XHywGyOTLMwJ0rq3PQ3+Rw/pdDT1qwOpnNZKg+DqFcUqel+Hl2Uk69Z1DpPiuDzBGGvh1bOVNJAJCrA0VFB2jaT94xzfhTtlqfgfUAZBIvFjce7FzIdssw1mZjOxEiPgJNuuFRi9xk5qkkdByzZtWDVO9kHwiCQd/avv5YN5TieZef8As5FuZiT78c/4f2hYqwqMSCDpLxMnnONE4nUsve1Y6SRglEW5Ic+LcV4gLDJqwg3DFr/4SDtywmcUzWZuzgUielNgYtYAk4lFWox9tyuw1P8APEma4JnDcIzDkR4rYmkdfgSs/QqZmsqO/gQXJN49qAN589h1xpWzVNB3awoNoHoSPlivxbNdznXVyabQqkxMWEiI52x5xzLJq7wRqJAAVYA9AMWeqyyUYQvZJfTfcHFG7dE+Yy6KoC+1a8/q2KvA+1Oby1YeIlA10OxvFjvbFd69+pA36AWxXqU2I1xz/Ef64qrI6JcTsX9qsx9g/wCbGY5//EX6nGYT70ZTOnUe0uYYXyYHQssfcSJx5mq9RwKpy1WR7XdMgQjmDOok4s5LhLAjvyX6HWT+MYIvxunQhRFvqqCT8cNtHUxLpcSY5F0pZN3fu2Xvr6R1mRY8oF8L/bjs8UydU06emn3iuR3msrA0R0AuTz3wzcL4/mKQrIiC9aoQSbgO2uI9+CfHa+ZzWQzFJqaj6JpOr2iBqsN+WJb7g0fPdALoYn2ht5mcRZcDVfGyHeNjj2lRdqg0Izf0gnDhZ0T9lwc5gqKhpgoTIbTAtz92H/OvlZOvPVnM3CFiPuAH345n2Jyb06h79WSmVubTO4ECd8PNTMZJBq7qq46khVHw3wE+Q1uSZivkkB0is5OxdoHrG+Ehnmq58vxw78f4tlqNAtSo0TUOkA+3GoxMm0jzwg6/pD6HF3ol8TKfV9ken2m/w/jiXMjwHFYN9L/hX5nFt9jjZW5msqZd7YI9kaih3VxaWWPM/wC+BvCXAYE3g424dXnMVDtLhvicR3JfAby7/TlubKPut+GKPFwKecM/yfeoP44LcX0UzIEEE7+cH88CTnEq1C9VILRDxYwAoty2xi9ck8zo1eklWJJnQQqVeHKzhSyFkUkmYkGBG+D/AA/szQWmpKeIrEyfrCJjkcJ1HiD0sqy0ipkzcSIiDE7HAviHa7OMs94VYCAUtb0iMU3G+Sw5K7QO/aHk/wBxpIplalVX0iZgBlUX66STPpjm/DnPerJ6/I4NdpRmsywao71CNtcmAemANHJ1UcMIkdRgNCSaRKn6k2PlXhZrZZACAUJYk8hBJtuT5DAHP1EEU1nwgCepAAkx6Yu0O0SmKTLpYEFWB8Jjr0wtZqqVqN1kz78DjTSpjMtN6l3COV4oytBJgdcb5rOMrKwYoD7R5etsChX8JG+LmQyTVgaYaLAyZMcuWGsSMXDs4mZzeWo02YqzAMSLg3kxMWAw557s6q6e5qO08nAW87WaZ92E3s52f/dqvfazUZQdJA0qCREjmTBI6c8NeS4i5I1OU6MxY39MduTsyfPcHziaW0k9Cpn7t8aVOMcSpr4jXVdpYW+8YP5V6czVzVVgRuBpj3xfFqpVLsBQXvQL63DMI5QDucDq8naTg3GqtTMZt3JLNrE9TEDl6Rgpn88DGmdSmTIvbrOIOL5UUeJ1l73SNZJcAjSxhyI8iSMRmiw8Q8TOxnayiwnzO+NLN00s7qC4Sr6UJjmWJ1LuQrm7Cd2Mn0vIwYoVFbQi7E3H69+FuoWFUJyMxAnBNWYMrIsxuoPiA5mMZWSEoPSyxFp7jb+4J1xmKH8Qy3/5P+r8sZhGkbsNyZ5zChtK77kH7ziUUaZklnB6BpaPXCxRcROx9cb1M0eTQesmcXtJV1DFw7hGrOVKShlUotRdckkXVvvwYzWQ7kzVqaUAglm5HyOOacS4oy1abis5MFGIZvZNxeeo288a1ai1I1VGJ87/AHmcA0GpAmlwRVqkMVdBOkI0kgHwzHluJwXoZmA2hdOmLKABHkCcSUKFNDrX2o6knEVeuBLQLxI++Pvwuc5JkxSLdHiDMoOhRyuL/liHPrrVtxtF7edsed7MHlglkNDWYiLzh2L1MCeyBdbPgQl7kRbzxWLfSe449zECpEeyT92K+r6Qehxp9KvSyh1D9SJ6TfTAfy/ji+x3wLqGHRupI+788EaTiD1xow5opy4TIO7K1GXzxWpjTmmXBLiIiuG+0qt+HzBwNrz++SLyYtflicmys6G7CXamszBSeY/3+7AmpnYEdI/CPli12jrgIBNw1gZvMi3vwKrpZW+qx39Yx5rJOWtt92bUEtKSHDslnC5qKxOghTHSZ/LE+e4cochWEb3Im5jkcAqNVUNOkh0uzLPmAPlaMObU6DUyr2Y8wL+84K9PO9nJWKXFct3SFnsoFzy9POdsImc4k7sYsvJV39/PHUjlqWlqVRQQwgqwLo0X3kFD5g4G5HI0abEpSRRztPIyBPKMNxY3kYGSehHNamXqASyMAeo/UYg77kTjsb1UYEFVM2APMCI5YA8c7M0KsvARpEkH3WUb4dPpH+F2Jj1PlHPVqX3GOr/sw4blqmWao1T6bUdSGw0DYiY1AiTacctzmUNGqVmY2Mb9DGHjsf2r1FKVU6HUyjiwJG6mLAlZGEY8MZS0ydDp5HFakrH/APjmXpOVFFWAup8Yk7XmB8JwF4p2jLMT3KKIgC9vgYxvx2qHpirSBBQDXf6piGvzmBPPfChmeOiYJZ78o+fP3YmeBQlTOhlc1aDX8bzO61O7H8oifjOKWc4pXIjv6nX2iPjinQzSVSdAkjdSTIHpjanlqhY+D7r4U0grfcX1ytU5jVMyfEbExaZnBNgWYgEhBM9Tzj0xeY6VKlQDzI3P5Yqs/hjYm2PS9DgePHqny+foZufLrlUSXgXZw5qqfpe5pzEj2ieY8gPnhp4z2BXIotTvBUpMY1DwlWO2qDMGInFDIEIAq7C2DHGs475GohaQyx7xce+RjzU+p15XKtm/4NmPTpQruLn8My3n/mOMwj/xur54zDtUPBWqY3/vNhpsPxx4ajGLnEFCsGQQLLuNzfni9RqA9Iwtq9yeCm6D6wxqUwQquB092KjyB4gB0g4ijihXrlbj4jFzNM1RZm5x5TymuTGNm4YSLH/TCpQcglKjZK8oB03xYo1RvMR+vjilR4cdpnBXLpTpi6B2+WJjBo5yRIuW7w959YDl9afywLqZOp3o8LAdeQwwU82oHJetpv8Ah6Yo5/PaliWA9B9x3w5SlHdMBqMuQPnarlhTCSbNMwAF8R+6cT0Ks3BkYgz1Iq8sTdSN492LHC6wC+jc+mNHpc8slykyj1WNYqSQczmTaq9ESBKD4Ekj54buH8Np5Ki1RqYZxJ1BSTGK3ANNWsD7QVRf5Y37cdpadKm9L6zLy85j5Ys55PgRgTe5zDirNXfUBADGxtG5HrjfLZdlDoRqUkCOamJkekY8zCMrJUEtTFwu/nceuKdDP1CBAvzJG8+uMCcG2zXjLYLgQUqMrPERpgEkc7kQMMFbtFl9OkmGI8QJmPeLfA4VzSrEks4IOylAwHKBIsMT8OR0fUcuredwPgTH3YvYccdCUl+5XyZHqtMOValKpSY06gYqJCix3Fr3M4hy/EVDA20kG+5HqBzG2JuI8TptpV6LK4+yu3pEHC7VotRaWpMVqNYgEX6ENtOHxxLHtF2mKc/ec8jFTz9I2AAvKlhE+flj0V6ZMLBbqPFE8ukzOFp6q0zoqHSJs2495Hwvi4nFKVNfCdRiBHhA8+U4ap+Rbh4F3t3TiqvXSJj4/HAKlU2MwR+gcGu1eZFUU2gBpIYD9c7YX3aD6Yz87+8bLuH4FZ23snkDmqbU6YH0tBgZ2A0iJO4kkY5bn0NGrUptYo7LvOxI/DEtDtZmaNMLSYoNOnUCZj9csAalUkkkkljJJ3JPP34PPljKqIwQljuwhwzP93mUfkTDejWNrdcPmfXu2K3ldwQB7t4wjcM4EXYd4YH2Qbn8sMlc6EI3NgP17sH0HSvNltr0rn/QPUZlGNd2QtULMx5AwPxOI6dSa1Mfr9WxqzAC2wxHwt5rE/ZWPT9Xxudfl93gk/yKnS49WVDOiRzxW41xladKGNjsOpjENXMGDcQNzhK47xDvXsfCth59TjxsIm9knSKv715DGYrYzDirbGzK1ShDXg8/wwQ/fFBExpPS8Hp6YH8OrKpOoTBsPnghlaXiJO1oEDB4+KYMwhSqWuBjcVQenwxGoXcDEyDBMA3pMItbG8DaYxFA/DEquPzP62xxJIEAElj6R8seF1jkPnioaxny88YwHPlzxDZxtVIGxwNzFUk77fo4ttBmTHmBJxEcsi31E/4YwDYSQUr8NGZoEo3oehHXCZVyFdH0MDq3sdweeGehnHSQrEA7jr7vxxmcqNUjVFtoAH+uOSCk0xm/ZjlyqMTq1E3nby+7C7+0GoGzbeSgfPDh2DMUz64R+2tQtnahIjb4RjRb+5RTS+8IuF1lelpO64rqqBhbnfFTh6MSQsyOmJquuRqBJ6xc4QldMO6YbXO2soPnMYucJzOiqlRgp0nZib8vj54CZcuolqax/N4T8d8Znqq6fDCnn4iwxcg01ZXlHsMHaDtUjVZp0wz8tRMD/XFYUq+ZQ66xJ+woXSB6RP34G8F4fl2BNSsynqVgfM4L1hl8uYOYDr9kSSPSBc+uDi72fBHu1GNxNOOcEAQKKi92aaBpFw4VQYI5FgTebnCZS7PyWkwJhb/gMOOXWnmFIWg/dz/eu4SB1nf3YF5mg2XqABhUpH2XBkeh/mBxWz3FqTVx8mn0OHHnjKGprJ2W1P8A6Df4KkBG1bbFjuNzgdxvKLTpQoAOrYXt64YqmdLE2E9byI5+/FDPspplYLeZHXz64e8KlF0kZ6nOMqYDo1lfKOhXx02VgeqkkH8MDaMk2E3sOfuxao0dGqfa2VSPaB3g9RY4O8IyQpBbAsRJPTyGEdJ0U+om48JcstZ86jFPuEOF5c00LP7UbdJ/HFbP1LD1nFpsyGOm+0k4p5ogiJJAsdIMk7m/IY9FKWHpceiPb92ZcITyT1MqIS5Kr7ydgMEKGml4Vlibk9fyGB75mPCqsB0A+Z54grtVZZAKr9/+2MDO+o6uVKLr+8mpj91hXO5px/PH+7Bid/TpgEonFnidPTUYel/dirjOnBwk4vsM1atyz+7L/wAxfvxmK84zA7HDfQoGQSbeWLqURy29cZwXh9XMXpABdtTWH5nDdlOyAjx1ST/Kv54sRxSkrQmc1F0xYp01/wBsTow2vHxwZ4lwanl1LNqeSAs2F/TngD3BPMj33HwwDTTphJp8E3ehjA36f6Y1qCoI1KVHmPxOJKLLpZHlgYgL7UiLTy9cSjiZDO1Skx8MLBkDlHi+eFtvsGl5KgYeW3rjQvPMxt641y2XgTqM9duV/XEaubBRMc8cQXEy8Ak38seIs2IEeeNlqNFwROJcvn9N9HvOIok9p5Yk+FTbytidUVZLKCek7nynGNnmN+uI2zBI39L47cnZDZ2QXwE2gmYHL34UO3lL/tKtEA2Pnhz7OMBRBB53GFb9oCmZPUH8MaTj90VL9Ynsj0mLKSOhBxsOJVty7G+5viMqL3P69+PRRAEiWPTliok72HbVuW6JepuS07T+AAxIOztZjIIpj+a/3Cca5LMHvLfUF+V8MmVzWojz88XMemS0srybW4CThzBGPeNKWbwhoH2osSOt7Yhp08wp1KKbqb6kGof5d1PuwdNU0q+qDB3jHvGOBHR+8ZYaQWuFMQepUWHqCMTGCr6Ayklz3ANXN1KrKrMSPsjafTBpK9akjB0IG4BFunwN8UqPFMxTaK1CSPradW38w8XxnFXtJ2orZjw06fqV588HKSSts5KWpUU6rktKAKOYm04s5cFxcW5WgeeAtHNMSBGl9oI/A88X8tqaSzGZgWWPPfngcfUxjzf+B32ec7o9zFbWVvKpMC1iYBvz2xtQLOdKAk8/IeuJ+H0DEEWEgknf4WgczgllmECBG5IXkLACOWN/o4VhTXfcoZ5VNquNjylwoD2ySTyBgfHfE4oqCAICqNh8559ZxhqWk7Dr5874qUK53E3Mfnvi3HGk7KspSa5Js0q3jyA57/oY1TKFn7vTsoB+ZONstS11LkhFljPXy+7EzZ9k7x4l3sp+zax9wBwc9kRHmhI49lh3zKI8JA9bYqZvKAae7BNr+vXE2ZOqD9bn59T649ylVltuPvHpjzOfDjyTk2ue5sxbjFV2KH7s/wBhvgcZg7+8D+b9e/HuEfYMf/oH7RPwPX7OP+HP9Z/DDNkv+Jrf93T+b4zGYHD8tfQb1fzpFTtp/wAOn/eL8jhbyv8Af/H5HHmMxW6oHBwUGxeb+7P9JxmMxWY/sWsj9X0xRpbH1xmMwPc4JZv2afofkuB77H1xmMwTIjwZR2PqcRZn8MZjMcSN3Zj/AIf4YCdvfYH6548xmNF/K/Qq/jFDMcsb5XbGYzCMfLGT4IMn7VT1wdyHtLjMZhmLl/UCfH6F/M+0uDPCP7uv/T+GMxmLMOZFbP8AASZn+6H9P5Y5uP784zGYPPzAPFwy3nd1/XPGtX639TYzGYo5vjL/AEPxsKLtT9MQZD+8qen5YzGY9hD4ImFP4pf3uTZv2D+uYxFS3T9chjMZhy5A7BTMbV/6h8hgYeXqf/5xmMwK+W/72OXIocT9lf6jiPK+0f6cZjMean8014/LMxmMxmGnH//Z"/>
          <p:cNvSpPr>
            <a:spLocks noChangeAspect="1" noChangeArrowheads="1"/>
          </p:cNvSpPr>
          <p:nvPr/>
        </p:nvSpPr>
        <p:spPr bwMode="auto">
          <a:xfrm>
            <a:off x="155575" y="-746125"/>
            <a:ext cx="2076450" cy="15621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7347" name="Picture 3" descr="C:\Users\user\Pictures\councilmasks.jpg"/>
          <p:cNvPicPr>
            <a:picLocks noChangeAspect="1" noChangeArrowheads="1"/>
          </p:cNvPicPr>
          <p:nvPr/>
        </p:nvPicPr>
        <p:blipFill>
          <a:blip r:embed="rId2"/>
          <a:srcRect/>
          <a:stretch>
            <a:fillRect/>
          </a:stretch>
        </p:blipFill>
        <p:spPr bwMode="auto">
          <a:xfrm>
            <a:off x="3200400" y="2743200"/>
            <a:ext cx="5827059" cy="3962400"/>
          </a:xfrm>
          <a:prstGeom prst="rect">
            <a:avLst/>
          </a:prstGeom>
          <a:noFill/>
        </p:spPr>
      </p:pic>
      <p:pic>
        <p:nvPicPr>
          <p:cNvPr id="57348" name="Picture 4" descr="C:\Users\user\Pictures\council11.jpg"/>
          <p:cNvPicPr>
            <a:picLocks noChangeAspect="1" noChangeArrowheads="1"/>
          </p:cNvPicPr>
          <p:nvPr/>
        </p:nvPicPr>
        <p:blipFill>
          <a:blip r:embed="rId3"/>
          <a:srcRect/>
          <a:stretch>
            <a:fillRect/>
          </a:stretch>
        </p:blipFill>
        <p:spPr bwMode="auto">
          <a:xfrm>
            <a:off x="152400" y="152400"/>
            <a:ext cx="4359774" cy="3276600"/>
          </a:xfrm>
          <a:prstGeom prst="rect">
            <a:avLst/>
          </a:prstGeom>
          <a:noFill/>
        </p:spPr>
      </p:pic>
      <p:pic>
        <p:nvPicPr>
          <p:cNvPr id="57349" name="Picture 5" descr="C:\Users\user\Pictures\maskpile.jpg"/>
          <p:cNvPicPr>
            <a:picLocks noChangeAspect="1" noChangeArrowheads="1"/>
          </p:cNvPicPr>
          <p:nvPr/>
        </p:nvPicPr>
        <p:blipFill>
          <a:blip r:embed="rId4"/>
          <a:srcRect/>
          <a:stretch>
            <a:fillRect/>
          </a:stretch>
        </p:blipFill>
        <p:spPr bwMode="auto">
          <a:xfrm>
            <a:off x="4800600" y="152400"/>
            <a:ext cx="4195628" cy="2590800"/>
          </a:xfrm>
          <a:prstGeom prst="rect">
            <a:avLst/>
          </a:prstGeom>
          <a:noFill/>
        </p:spPr>
      </p:pic>
      <p:pic>
        <p:nvPicPr>
          <p:cNvPr id="57350" name="Picture 6" descr="C:\Users\user\Pictures\Free-Spirit-Nature-Camp-Council-of-All-Beings-6-schipygrl.jpg"/>
          <p:cNvPicPr>
            <a:picLocks noChangeAspect="1" noChangeArrowheads="1"/>
          </p:cNvPicPr>
          <p:nvPr/>
        </p:nvPicPr>
        <p:blipFill>
          <a:blip r:embed="rId5" cstate="print"/>
          <a:srcRect/>
          <a:stretch>
            <a:fillRect/>
          </a:stretch>
        </p:blipFill>
        <p:spPr bwMode="auto">
          <a:xfrm>
            <a:off x="152400" y="3810000"/>
            <a:ext cx="3048000" cy="2286000"/>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Council of All Beings</a:t>
            </a:r>
            <a:endParaRPr lang="en-US" dirty="0"/>
          </a:p>
        </p:txBody>
      </p:sp>
      <p:sp>
        <p:nvSpPr>
          <p:cNvPr id="3" name="Content Placeholder 2"/>
          <p:cNvSpPr>
            <a:spLocks noGrp="1"/>
          </p:cNvSpPr>
          <p:nvPr>
            <p:ph idx="1"/>
          </p:nvPr>
        </p:nvSpPr>
        <p:spPr/>
        <p:txBody>
          <a:bodyPr/>
          <a:lstStyle/>
          <a:p>
            <a:r>
              <a:rPr lang="en-US" dirty="0" smtClean="0"/>
              <a:t>Preparation</a:t>
            </a:r>
          </a:p>
          <a:p>
            <a:pPr lvl="1"/>
            <a:r>
              <a:rPr lang="en-US" dirty="0" smtClean="0"/>
              <a:t>Mourning</a:t>
            </a:r>
          </a:p>
          <a:p>
            <a:pPr lvl="1"/>
            <a:r>
              <a:rPr lang="en-US" dirty="0" smtClean="0"/>
              <a:t>Remembering</a:t>
            </a:r>
          </a:p>
          <a:p>
            <a:r>
              <a:rPr lang="en-US" dirty="0" smtClean="0"/>
              <a:t>The Council</a:t>
            </a:r>
          </a:p>
          <a:p>
            <a:pPr lvl="1"/>
            <a:r>
              <a:rPr lang="en-US" dirty="0" smtClean="0"/>
              <a:t>Speaking for other Life Forms</a:t>
            </a:r>
          </a:p>
          <a:p>
            <a:pPr lvl="1"/>
            <a:r>
              <a:rPr lang="en-US" dirty="0" smtClean="0"/>
              <a:t>Accepting Responsibility</a:t>
            </a:r>
          </a:p>
          <a:p>
            <a:r>
              <a:rPr lang="en-US" dirty="0" smtClean="0"/>
              <a:t>Gift-Giving</a:t>
            </a:r>
          </a:p>
          <a:p>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r>
              <a:rPr lang="en-US" b="1" i="1" dirty="0" smtClean="0"/>
              <a:t>From Albert Einstein, “Ideas and Opinions” quoted in Weber, ed., “Dialogues with Scientists and Sages”</a:t>
            </a:r>
            <a:r>
              <a:rPr lang="en-US" i="1" dirty="0" smtClean="0"/>
              <a:t> </a:t>
            </a:r>
            <a:r>
              <a:rPr lang="en-US" dirty="0" smtClean="0"/>
              <a:t>1954, p 203.</a:t>
            </a:r>
          </a:p>
          <a:p>
            <a:r>
              <a:rPr lang="en-US" dirty="0" smtClean="0"/>
              <a:t>A human being is part of the whole called by us “the universe”. A part limited in time and space.</a:t>
            </a:r>
            <a:br>
              <a:rPr lang="en-US" dirty="0" smtClean="0"/>
            </a:br>
            <a:r>
              <a:rPr lang="en-US" dirty="0" smtClean="0"/>
              <a:t>He experiences himself, his thoughts and feelings, as something separate from the rest- a kind of optical delusion of consciousness. This delusion is a kind of prison for us, restricting us to our personal desires and affection for a few persons nearest to us. Our task must be to free ourselves from this prison by widening the circle of understanding and compassion to embrace all living creatures and the whole of nature in its beauty.</a:t>
            </a:r>
          </a:p>
          <a:p>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471160"/>
          </a:xfrm>
        </p:spPr>
        <p:txBody>
          <a:bodyPr>
            <a:normAutofit fontScale="92500" lnSpcReduction="10000"/>
          </a:bodyPr>
          <a:lstStyle/>
          <a:p>
            <a:r>
              <a:rPr lang="en-US" dirty="0" smtClean="0"/>
              <a:t>From : </a:t>
            </a:r>
            <a:r>
              <a:rPr lang="en-US" i="1" dirty="0" smtClean="0"/>
              <a:t>“The Tibetan Book of Living and Dying” by </a:t>
            </a:r>
            <a:r>
              <a:rPr lang="en-US" i="1" dirty="0" err="1" smtClean="0"/>
              <a:t>Sogyal</a:t>
            </a:r>
            <a:r>
              <a:rPr lang="en-US" i="1" dirty="0" smtClean="0"/>
              <a:t> </a:t>
            </a:r>
            <a:r>
              <a:rPr lang="en-US" i="1" dirty="0" err="1" smtClean="0"/>
              <a:t>Ripoche</a:t>
            </a:r>
            <a:r>
              <a:rPr lang="en-US" i="1" dirty="0" smtClean="0"/>
              <a:t> </a:t>
            </a:r>
            <a:r>
              <a:rPr lang="en-US" dirty="0" smtClean="0"/>
              <a:t>p. 39</a:t>
            </a:r>
          </a:p>
          <a:p>
            <a:r>
              <a:rPr lang="en-US" dirty="0" smtClean="0"/>
              <a:t>True spirituality also is to be aware that we are interdependent with everything and everyone else, even our smallest, least significant thought, word, and action have real consequences throughout the universe. Throw a pebble into a pond. It sends a shiver across the surface of the water</a:t>
            </a:r>
            <a:br>
              <a:rPr lang="en-US" dirty="0" smtClean="0"/>
            </a:br>
            <a:r>
              <a:rPr lang="en-US" dirty="0" smtClean="0"/>
              <a:t>Ripples merge into one another and create new ones. Everything is inextricably interrelated. We come to </a:t>
            </a:r>
            <a:r>
              <a:rPr lang="en-US" dirty="0" err="1" smtClean="0"/>
              <a:t>realise</a:t>
            </a:r>
            <a:r>
              <a:rPr lang="en-US" dirty="0" smtClean="0"/>
              <a:t> we are responsible for everything we do, say, or think, responsible in fact for ourselves, everyone and everything else, and the entire universe.</a:t>
            </a:r>
          </a:p>
          <a:p>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Self</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Ego self   (isolated and insulated from others)</a:t>
            </a:r>
          </a:p>
          <a:p>
            <a:r>
              <a:rPr lang="en-US" dirty="0" smtClean="0"/>
              <a:t>Socially Constructed self  (defined by others)</a:t>
            </a:r>
          </a:p>
          <a:p>
            <a:r>
              <a:rPr lang="en-US" dirty="0" smtClean="0"/>
              <a:t>Multiple selves   (a collection responsive to others)</a:t>
            </a:r>
          </a:p>
          <a:p>
            <a:r>
              <a:rPr lang="en-US" dirty="0" smtClean="0"/>
              <a:t>Virtual selves   (becoming the others)</a:t>
            </a:r>
          </a:p>
          <a:p>
            <a:r>
              <a:rPr lang="en-US" dirty="0" smtClean="0"/>
              <a:t>Lineage of selves (self is comprised of others)</a:t>
            </a:r>
          </a:p>
          <a:p>
            <a:r>
              <a:rPr lang="en-US" dirty="0" smtClean="0"/>
              <a:t>The Transpersonal Self  (self indistinguishable from others and others indistinguishable from self)</a:t>
            </a:r>
          </a:p>
          <a:p>
            <a:endParaRPr lang="en-US" dirty="0" smtClean="0"/>
          </a:p>
          <a:p>
            <a:r>
              <a:rPr lang="en-US" dirty="0" err="1" smtClean="0"/>
              <a:t>Dramatherapy</a:t>
            </a:r>
            <a:r>
              <a:rPr lang="en-US" dirty="0" smtClean="0"/>
              <a:t> invites personal growth to carry us from the Ego self to the Transpersonal Self, from isolation to integration and deep connection. </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273</TotalTime>
  <Words>2293</Words>
  <Application>Microsoft Office PowerPoint</Application>
  <PresentationFormat>On-screen Show (4:3)</PresentationFormat>
  <Paragraphs>181</Paragraphs>
  <Slides>47</Slides>
  <Notes>0</Notes>
  <HiddenSlides>0</HiddenSlides>
  <MMClips>0</MMClips>
  <ScaleCrop>false</ScaleCrop>
  <HeadingPairs>
    <vt:vector size="4" baseType="variant">
      <vt:variant>
        <vt:lpstr>Theme</vt:lpstr>
      </vt:variant>
      <vt:variant>
        <vt:i4>2</vt:i4>
      </vt:variant>
      <vt:variant>
        <vt:lpstr>Slide Titles</vt:lpstr>
      </vt:variant>
      <vt:variant>
        <vt:i4>47</vt:i4>
      </vt:variant>
    </vt:vector>
  </HeadingPairs>
  <TitlesOfParts>
    <vt:vector size="49" baseType="lpstr">
      <vt:lpstr>Apex</vt:lpstr>
      <vt:lpstr>Custom Design</vt:lpstr>
      <vt:lpstr>Overview and History</vt:lpstr>
      <vt:lpstr>What is It?</vt:lpstr>
      <vt:lpstr>Forms of Drama Therapy</vt:lpstr>
      <vt:lpstr>9 Core Processes for Therapeutic Purpose (Jones 1996)</vt:lpstr>
      <vt:lpstr>PowerPoint Presentation</vt:lpstr>
      <vt:lpstr>PowerPoint Presentation</vt:lpstr>
      <vt:lpstr>PowerPoint Presentation</vt:lpstr>
      <vt:lpstr>PowerPoint Presentation</vt:lpstr>
      <vt:lpstr>How Does It Work</vt:lpstr>
      <vt:lpstr>Very Ancient History of DT</vt:lpstr>
      <vt:lpstr>PowerPoint Presentation</vt:lpstr>
      <vt:lpstr>PowerPoint Presentation</vt:lpstr>
      <vt:lpstr>PowerPoint Presentation</vt:lpstr>
      <vt:lpstr>Catharsis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Choosing a Method</vt:lpstr>
      <vt:lpstr>PowerPoint Presentation</vt:lpstr>
      <vt:lpstr>A Car Dramatherapy Exercise</vt:lpstr>
      <vt:lpstr>Interpreter Dramatherapy Exercise</vt:lpstr>
      <vt:lpstr>References</vt:lpstr>
      <vt:lpstr>Current Trends in Dramatherapy and Psychology</vt:lpstr>
      <vt:lpstr>Primary Care</vt:lpstr>
      <vt:lpstr>Dementia Care</vt:lpstr>
      <vt:lpstr>Exploring Race</vt:lpstr>
      <vt:lpstr>Trauma</vt:lpstr>
      <vt:lpstr>In the North</vt:lpstr>
      <vt:lpstr>Schools</vt:lpstr>
      <vt:lpstr>Global Understanding</vt:lpstr>
      <vt:lpstr>In Virtual Communities</vt:lpstr>
      <vt:lpstr>Transpersonal Ecology</vt:lpstr>
      <vt:lpstr>PowerPoint Presentation</vt:lpstr>
      <vt:lpstr>Council of All Beings</vt:lpstr>
      <vt:lpstr>PowerPoint Presentation</vt:lpstr>
      <vt:lpstr>PowerPoint Presentation</vt:lpstr>
      <vt:lpstr>The Self</vt:lpstr>
    </vt:vector>
  </TitlesOfParts>
  <Company>CIRP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Dramatherapy</dc:title>
  <dc:creator>Admin</dc:creator>
  <cp:lastModifiedBy>Theekshana</cp:lastModifiedBy>
  <cp:revision>95</cp:revision>
  <dcterms:created xsi:type="dcterms:W3CDTF">2014-10-03T08:10:41Z</dcterms:created>
  <dcterms:modified xsi:type="dcterms:W3CDTF">2014-10-25T13:36:17Z</dcterms:modified>
</cp:coreProperties>
</file>